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4" r:id="rId1"/>
    <p:sldMasterId id="2147484108" r:id="rId2"/>
  </p:sldMasterIdLst>
  <p:notesMasterIdLst>
    <p:notesMasterId r:id="rId92"/>
  </p:notesMasterIdLst>
  <p:handoutMasterIdLst>
    <p:handoutMasterId r:id="rId93"/>
  </p:handoutMasterIdLst>
  <p:sldIdLst>
    <p:sldId id="260" r:id="rId3"/>
    <p:sldId id="854" r:id="rId4"/>
    <p:sldId id="966" r:id="rId5"/>
    <p:sldId id="967" r:id="rId6"/>
    <p:sldId id="968" r:id="rId7"/>
    <p:sldId id="969" r:id="rId8"/>
    <p:sldId id="512" r:id="rId9"/>
    <p:sldId id="970" r:id="rId10"/>
    <p:sldId id="1044" r:id="rId11"/>
    <p:sldId id="979" r:id="rId12"/>
    <p:sldId id="980" r:id="rId13"/>
    <p:sldId id="981" r:id="rId14"/>
    <p:sldId id="1045" r:id="rId15"/>
    <p:sldId id="908" r:id="rId16"/>
    <p:sldId id="858" r:id="rId17"/>
    <p:sldId id="982" r:id="rId18"/>
    <p:sldId id="984" r:id="rId19"/>
    <p:sldId id="985" r:id="rId20"/>
    <p:sldId id="986" r:id="rId21"/>
    <p:sldId id="987" r:id="rId22"/>
    <p:sldId id="988" r:id="rId23"/>
    <p:sldId id="989" r:id="rId24"/>
    <p:sldId id="860" r:id="rId25"/>
    <p:sldId id="861" r:id="rId26"/>
    <p:sldId id="869" r:id="rId27"/>
    <p:sldId id="870" r:id="rId28"/>
    <p:sldId id="990" r:id="rId29"/>
    <p:sldId id="991" r:id="rId30"/>
    <p:sldId id="871" r:id="rId31"/>
    <p:sldId id="881" r:id="rId32"/>
    <p:sldId id="436" r:id="rId33"/>
    <p:sldId id="882" r:id="rId34"/>
    <p:sldId id="992" r:id="rId35"/>
    <p:sldId id="865" r:id="rId36"/>
    <p:sldId id="884" r:id="rId37"/>
    <p:sldId id="883" r:id="rId38"/>
    <p:sldId id="354" r:id="rId39"/>
    <p:sldId id="885" r:id="rId40"/>
    <p:sldId id="886" r:id="rId41"/>
    <p:sldId id="887" r:id="rId42"/>
    <p:sldId id="351" r:id="rId43"/>
    <p:sldId id="888" r:id="rId44"/>
    <p:sldId id="993" r:id="rId45"/>
    <p:sldId id="889" r:id="rId46"/>
    <p:sldId id="890" r:id="rId47"/>
    <p:sldId id="891" r:id="rId48"/>
    <p:sldId id="892" r:id="rId49"/>
    <p:sldId id="893" r:id="rId50"/>
    <p:sldId id="894" r:id="rId51"/>
    <p:sldId id="895" r:id="rId52"/>
    <p:sldId id="897" r:id="rId53"/>
    <p:sldId id="898" r:id="rId54"/>
    <p:sldId id="896" r:id="rId55"/>
    <p:sldId id="899" r:id="rId56"/>
    <p:sldId id="900" r:id="rId57"/>
    <p:sldId id="901" r:id="rId58"/>
    <p:sldId id="1043" r:id="rId59"/>
    <p:sldId id="1016" r:id="rId60"/>
    <p:sldId id="1032" r:id="rId61"/>
    <p:sldId id="994" r:id="rId62"/>
    <p:sldId id="1017" r:id="rId63"/>
    <p:sldId id="1018" r:id="rId64"/>
    <p:sldId id="1019" r:id="rId65"/>
    <p:sldId id="1020" r:id="rId66"/>
    <p:sldId id="1022" r:id="rId67"/>
    <p:sldId id="1023" r:id="rId68"/>
    <p:sldId id="1024" r:id="rId69"/>
    <p:sldId id="1025" r:id="rId70"/>
    <p:sldId id="1026" r:id="rId71"/>
    <p:sldId id="1027" r:id="rId72"/>
    <p:sldId id="1035" r:id="rId73"/>
    <p:sldId id="1028" r:id="rId74"/>
    <p:sldId id="1029" r:id="rId75"/>
    <p:sldId id="1031" r:id="rId76"/>
    <p:sldId id="1033" r:id="rId77"/>
    <p:sldId id="1034" r:id="rId78"/>
    <p:sldId id="998" r:id="rId79"/>
    <p:sldId id="1036" r:id="rId80"/>
    <p:sldId id="1037" r:id="rId81"/>
    <p:sldId id="1038" r:id="rId82"/>
    <p:sldId id="1003" r:id="rId83"/>
    <p:sldId id="1042" r:id="rId84"/>
    <p:sldId id="1006" r:id="rId85"/>
    <p:sldId id="1004" r:id="rId86"/>
    <p:sldId id="1040" r:id="rId87"/>
    <p:sldId id="1041" r:id="rId88"/>
    <p:sldId id="1005" r:id="rId89"/>
    <p:sldId id="1001" r:id="rId90"/>
    <p:sldId id="1002" r:id="rId91"/>
  </p:sldIdLst>
  <p:sldSz cx="9144000" cy="6858000" type="screen4x3"/>
  <p:notesSz cx="6858000" cy="9144000"/>
  <p:custDataLst>
    <p:tags r:id="rId9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4032">
          <p15:clr>
            <a:srgbClr val="A4A3A4"/>
          </p15:clr>
        </p15:guide>
        <p15:guide id="4" pos="1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3399"/>
    <a:srgbClr val="4A4A94"/>
    <a:srgbClr val="7676BB"/>
    <a:srgbClr val="034694"/>
    <a:srgbClr val="000000"/>
    <a:srgbClr val="FF0000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1" autoAdjust="0"/>
    <p:restoredTop sz="88421" autoAdjust="0"/>
  </p:normalViewPr>
  <p:slideViewPr>
    <p:cSldViewPr>
      <p:cViewPr varScale="1">
        <p:scale>
          <a:sx n="53" d="100"/>
          <a:sy n="53" d="100"/>
        </p:scale>
        <p:origin x="39" y="159"/>
      </p:cViewPr>
      <p:guideLst>
        <p:guide orient="horz"/>
        <p:guide orient="horz" pos="2160"/>
        <p:guide orient="horz" pos="4032"/>
        <p:guide pos="192"/>
      </p:guideLst>
    </p:cSldViewPr>
  </p:slideViewPr>
  <p:outlineViewPr>
    <p:cViewPr>
      <p:scale>
        <a:sx n="30" d="100"/>
        <a:sy n="3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-6177"/>
    </p:cViewPr>
  </p:sorterViewPr>
  <p:notesViewPr>
    <p:cSldViewPr>
      <p:cViewPr varScale="1">
        <p:scale>
          <a:sx n="117" d="100"/>
          <a:sy n="117" d="100"/>
        </p:scale>
        <p:origin x="-3136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presProps" Target="pres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handoutMaster" Target="handoutMasters/handoutMaster1.xml"/><Relationship Id="rId9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812CD3BC-32F9-483E-A52B-5D4095CB931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6E43B7E5-3259-41BB-A169-37CA09105BC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CC48FE9D-17DC-43C7-8170-D1CBAA9FBEA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F7C6DB52-CBD3-4329-AFF8-4EF844A31AD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A13781AA-260B-4794-8DCD-9BC1A057338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13FB527-7E0D-42BC-991C-3F327FF5D4F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D5C14DB-E00E-405D-875B-2D4BF53CD8FB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98B1238-4396-435B-84FB-7B097CC092E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/>
              <a:t>Click to 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43FD268E-1445-434C-9F0C-EEA3E2C9D3C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566AB4B3-C5AF-4204-8479-B7E389B5BE0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0"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F132288B-043B-4375-93D6-B802EA10D7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Times New Roman" panose="02020603050405020304" pitchFamily="18" charset="0"/>
              </a:defRPr>
            </a:lvl1pPr>
          </a:lstStyle>
          <a:p>
            <a:fld id="{58656FC7-A028-4E3C-8977-752E4858450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B5B4FC7-AC52-4B03-8B1A-C1D1F5EFD5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C51BE-9E54-4209-BE8F-F13AB6DEF3CB}" type="slidenum">
              <a:rPr kumimoji="0" lang="en-US" altLang="zh-CN" sz="1200">
                <a:latin typeface="Times New Roman" panose="02020603050405020304" pitchFamily="18" charset="0"/>
              </a:rPr>
              <a:pPr/>
              <a:t>1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58D9B533-FC66-4448-81BA-99CDF5B8EE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7197F187-00E0-4138-899E-524BF9F116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D5454BF4-F880-43C2-B576-7C5916679F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ECCF9E0-F12D-433F-BF63-CEC6D03A1549}" type="slidenum">
              <a:rPr kumimoji="0" lang="en-US" altLang="zh-CN" sz="1200">
                <a:latin typeface="Times New Roman" panose="02020603050405020304" pitchFamily="18" charset="0"/>
              </a:rPr>
              <a:pPr/>
              <a:t>18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83C32DA1-2495-4DA2-9949-4D67B630AF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AEB1C145-6BB5-459E-90BD-CCFAD667B1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9F8AFC1C-47ED-479F-B8E9-514FF88F37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A73E9D0-FFFB-4BF9-AD8A-3D993FE63B17}" type="slidenum">
              <a:rPr kumimoji="0" lang="en-US" altLang="zh-CN" sz="1200">
                <a:latin typeface="Times New Roman" panose="02020603050405020304" pitchFamily="18" charset="0"/>
              </a:rPr>
              <a:pPr/>
              <a:t>19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56D87EB5-342B-42FF-BE79-2FADC6FC69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DAF47BAA-6071-4A5E-ADAA-60BAC1C9F7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61F0B319-EB27-4599-8698-E66A976423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CEE28A-7909-45B8-9204-A3788C62FEB1}" type="slidenum">
              <a:rPr kumimoji="0" lang="en-US" altLang="zh-CN" sz="1200">
                <a:latin typeface="Times New Roman" panose="02020603050405020304" pitchFamily="18" charset="0"/>
              </a:rPr>
              <a:pPr/>
              <a:t>20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E21CD768-5419-4035-9BFA-170AB5982E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0752EAC6-6C73-495B-9C17-8124BA45F5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>
            <a:extLst>
              <a:ext uri="{FF2B5EF4-FFF2-40B4-BE49-F238E27FC236}">
                <a16:creationId xmlns:a16="http://schemas.microsoft.com/office/drawing/2014/main" id="{EA68A75D-DD00-4AF0-AFAA-6F5DE846C2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备注占位符 2">
            <a:extLst>
              <a:ext uri="{FF2B5EF4-FFF2-40B4-BE49-F238E27FC236}">
                <a16:creationId xmlns:a16="http://schemas.microsoft.com/office/drawing/2014/main" id="{912FE9BE-5483-4303-8B35-2EB8E2790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988" name="灯片编号占位符 3">
            <a:extLst>
              <a:ext uri="{FF2B5EF4-FFF2-40B4-BE49-F238E27FC236}">
                <a16:creationId xmlns:a16="http://schemas.microsoft.com/office/drawing/2014/main" id="{A1699CE0-4EC5-465E-AA6D-5354A7D76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6FC44CA-BACA-4FCC-91A6-97BD70DD6C7C}" type="slidenum">
              <a:rPr kumimoji="0" lang="en-US" altLang="zh-CN" b="1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21</a:t>
            </a:fld>
            <a:endParaRPr kumimoji="0" lang="en-US" altLang="zh-CN" b="1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>
            <a:extLst>
              <a:ext uri="{FF2B5EF4-FFF2-40B4-BE49-F238E27FC236}">
                <a16:creationId xmlns:a16="http://schemas.microsoft.com/office/drawing/2014/main" id="{D86DAA87-DD7C-4FBE-BE77-D9EFD924E2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备注占位符 2">
            <a:extLst>
              <a:ext uri="{FF2B5EF4-FFF2-40B4-BE49-F238E27FC236}">
                <a16:creationId xmlns:a16="http://schemas.microsoft.com/office/drawing/2014/main" id="{3041D491-DAFD-4575-A39D-921849422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060" name="灯片编号占位符 3">
            <a:extLst>
              <a:ext uri="{FF2B5EF4-FFF2-40B4-BE49-F238E27FC236}">
                <a16:creationId xmlns:a16="http://schemas.microsoft.com/office/drawing/2014/main" id="{7EA0F757-E8DB-42FA-98CA-05FC57280B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4242505-182C-43F0-9033-5FC91E2FB0F9}" type="slidenum">
              <a:rPr kumimoji="0" lang="zh-CN" altLang="en-US" sz="1200">
                <a:latin typeface="Times New Roman" panose="02020603050405020304" pitchFamily="18" charset="0"/>
              </a:rPr>
              <a:pPr/>
              <a:t>23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59FC22B4-5428-4FA0-86C7-DD2DCDD597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B4CB7C7-1DD2-4886-8B94-E2A39942CD74}" type="slidenum">
              <a:rPr kumimoji="0" lang="en-US" altLang="zh-CN" sz="1200">
                <a:latin typeface="Times New Roman" panose="02020603050405020304" pitchFamily="18" charset="0"/>
              </a:rPr>
              <a:pPr/>
              <a:t>27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52765621-9201-4841-9B24-DAE69A383D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5BB44CB1-8F2A-437F-A83A-F221DB7168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zh-CN" dirty="0">
              <a:solidFill>
                <a:srgbClr val="034694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8FD15212-8312-4054-82E7-2B1052C523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22A07E7-11F6-4BE1-956F-42FC168B7E77}" type="slidenum">
              <a:rPr kumimoji="0" lang="en-US" altLang="zh-CN" sz="1200">
                <a:latin typeface="Times New Roman" panose="02020603050405020304" pitchFamily="18" charset="0"/>
              </a:rPr>
              <a:pPr/>
              <a:t>28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742D9BEE-DC2B-4B2A-A2A7-5929B56AA5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9CCF15A7-8E86-4CD4-8E26-BA9FBAC369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zh-CN" altLang="en-US">
                <a:solidFill>
                  <a:srgbClr val="034694"/>
                </a:solidFill>
              </a:rPr>
              <a:t>结合位点决定了酶的专一性，催化位点决定了化学反应的性质</a:t>
            </a:r>
            <a:endParaRPr lang="en-US" altLang="zh-CN">
              <a:solidFill>
                <a:srgbClr val="034694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FC6C0A2E-06D9-4E14-9E40-DE66D06DD2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2F5C8A-F1A7-46CF-9DE7-8009F287730A}" type="slidenum">
              <a:rPr lang="zh-CN" altLang="en-US">
                <a:latin typeface="Times New Roman" panose="02020603050405020304" pitchFamily="18" charset="0"/>
              </a:rPr>
              <a:pPr/>
              <a:t>31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CB5010D3-708B-41D8-8CFE-9A4FCF8931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E9C55D14-79A6-4DD0-997E-E12D9ABCB1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1" lang="zh-CN" altLang="en-US" b="1" dirty="0">
                <a:solidFill>
                  <a:srgbClr val="000000"/>
                </a:solidFill>
              </a:rPr>
              <a:t>原核生物容易受到自然界外源</a:t>
            </a:r>
            <a:r>
              <a:rPr kumimoji="1" lang="en-US" altLang="zh-CN" b="1" dirty="0">
                <a:solidFill>
                  <a:srgbClr val="000000"/>
                </a:solidFill>
              </a:rPr>
              <a:t>DNA</a:t>
            </a:r>
            <a:r>
              <a:rPr kumimoji="1" lang="zh-CN" altLang="en-US" b="1" dirty="0">
                <a:solidFill>
                  <a:srgbClr val="000000"/>
                </a:solidFill>
              </a:rPr>
              <a:t>的入侵，但是，生物在长期的进化过程中形成了一套完善的防御机制，以防止外来病原物的侵害。限制酶就是细菌的一种防御性工具，当外源</a:t>
            </a:r>
            <a:r>
              <a:rPr kumimoji="1" lang="en-US" altLang="zh-CN" b="1" dirty="0">
                <a:solidFill>
                  <a:srgbClr val="000000"/>
                </a:solidFill>
              </a:rPr>
              <a:t>DNA</a:t>
            </a:r>
            <a:r>
              <a:rPr kumimoji="1" lang="zh-CN" altLang="en-US" b="1" dirty="0">
                <a:solidFill>
                  <a:srgbClr val="000000"/>
                </a:solidFill>
              </a:rPr>
              <a:t>侵入时，会利用限制酶将外源</a:t>
            </a:r>
            <a:r>
              <a:rPr kumimoji="1" lang="en-US" altLang="zh-CN" b="1" dirty="0">
                <a:solidFill>
                  <a:srgbClr val="000000"/>
                </a:solidFill>
              </a:rPr>
              <a:t>DNA</a:t>
            </a:r>
            <a:r>
              <a:rPr kumimoji="1" lang="zh-CN" altLang="en-US" b="1" dirty="0">
                <a:solidFill>
                  <a:srgbClr val="000000"/>
                </a:solidFill>
              </a:rPr>
              <a:t>切割掉，以保证自身的安全。所以，限制酶在原核生物中主要起到切割外源</a:t>
            </a:r>
            <a:r>
              <a:rPr kumimoji="1" lang="en-US" altLang="zh-CN" b="1" dirty="0">
                <a:solidFill>
                  <a:srgbClr val="000000"/>
                </a:solidFill>
              </a:rPr>
              <a:t>DNA</a:t>
            </a:r>
            <a:r>
              <a:rPr kumimoji="1" lang="zh-CN" altLang="en-US" b="1" dirty="0">
                <a:solidFill>
                  <a:srgbClr val="000000"/>
                </a:solidFill>
              </a:rPr>
              <a:t>、使之失效，从而达到保护自身的目的。</a:t>
            </a:r>
          </a:p>
          <a:p>
            <a:pPr eaLnBrk="1" hangingPunct="1"/>
            <a:r>
              <a:rPr kumimoji="1" lang="zh-CN" altLang="en-US" b="1" dirty="0">
                <a:solidFill>
                  <a:srgbClr val="000000"/>
                </a:solidFill>
              </a:rPr>
              <a:t>含有某种限制酶的细胞，其</a:t>
            </a:r>
            <a:r>
              <a:rPr kumimoji="1" lang="en-US" altLang="zh-CN" b="1" dirty="0">
                <a:solidFill>
                  <a:srgbClr val="000000"/>
                </a:solidFill>
              </a:rPr>
              <a:t>DNA</a:t>
            </a:r>
            <a:r>
              <a:rPr kumimoji="1" lang="zh-CN" altLang="en-US" b="1" dirty="0">
                <a:solidFill>
                  <a:srgbClr val="000000"/>
                </a:solidFill>
              </a:rPr>
              <a:t>分子中或者不具备这种限制酶的识别切割序列，或者通过甲基化酶将甲基转移到所识别序列的碱基上，使限制酶不能将其切开。</a:t>
            </a:r>
          </a:p>
        </p:txBody>
      </p:sp>
    </p:spTree>
    <p:extLst>
      <p:ext uri="{BB962C8B-B14F-4D97-AF65-F5344CB8AC3E}">
        <p14:creationId xmlns:p14="http://schemas.microsoft.com/office/powerpoint/2010/main" val="42641535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9EE60F55-6A52-4A24-A2EE-21DC62101F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A7F1B6-ADD1-4A98-8070-6E2AB1C7B13F}" type="slidenum">
              <a:rPr kumimoji="0" lang="en-US" altLang="zh-CN" sz="1200">
                <a:latin typeface="Times New Roman" panose="02020603050405020304" pitchFamily="18" charset="0"/>
              </a:rPr>
              <a:pPr/>
              <a:t>39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69998F68-EF37-4603-8C0B-B1E0B2BCB0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E5A1851C-AC3B-41ED-8CCC-27D01020A6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2CB8E511-BEA3-441D-A9CD-90EA594074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5A4724-F8E5-44EB-8390-0AD0D53FAB3C}" type="slidenum">
              <a:rPr kumimoji="0" lang="en-US" altLang="zh-CN" sz="1200">
                <a:latin typeface="Times New Roman" panose="02020603050405020304" pitchFamily="18" charset="0"/>
              </a:rPr>
              <a:pPr/>
              <a:t>40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3DA68BD7-C600-4DD3-A502-3B50496B26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450DEC5A-56C0-401A-A6B2-F2AF79D2B2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0ED01701-A499-4F1B-B74C-DAAC1301A0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A13D648-2D04-4044-87D4-4BFE581E4DD7}" type="slidenum">
              <a:rPr kumimoji="0" lang="en-US" altLang="zh-CN">
                <a:ea typeface="ヒラギノ角ゴ Pro W3" pitchFamily="48" charset="-128"/>
              </a:rPr>
              <a:pPr>
                <a:spcBef>
                  <a:spcPct val="0"/>
                </a:spcBef>
              </a:pPr>
              <a:t>3</a:t>
            </a:fld>
            <a:endParaRPr kumimoji="0" lang="en-US" altLang="zh-CN">
              <a:ea typeface="ヒラギノ角ゴ Pro W3" pitchFamily="48" charset="-128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98E91B0E-9BB2-4E1A-92DC-A8A1326731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49C7D24A-72D4-445E-8084-DB2D4B1FB8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panose="020B0604020202020204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43E60FA7-8F42-42E2-B1CB-2416B3B59E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07B840C-F10D-407C-9390-48278BA42BFE}" type="slidenum">
              <a:rPr kumimoji="0" lang="en-US" altLang="zh-CN" sz="1200">
                <a:latin typeface="Times New Roman" panose="02020603050405020304" pitchFamily="18" charset="0"/>
              </a:rPr>
              <a:pPr/>
              <a:t>44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71B91699-A536-4E5E-BDE4-7A66012A67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FF4E2F47-2E3F-445B-A7DA-4F170D364E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D854A6FA-FF67-4D0D-B3A2-06A8F6E9BE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21B1008-6700-404E-B503-6EFFCFFA87D1}" type="slidenum">
              <a:rPr kumimoji="0" lang="en-US" altLang="zh-CN" sz="1200">
                <a:latin typeface="Times New Roman" panose="02020603050405020304" pitchFamily="18" charset="0"/>
              </a:rPr>
              <a:pPr/>
              <a:t>45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53490A78-8787-4154-8CFA-0E72C2FED9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B721A080-E835-4CBD-8D00-0B34F7F752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6FB56A80-6D9E-4C69-8208-4E1979BDF1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C2AEF44-77B0-4FFF-9576-38C73FC8D61F}" type="slidenum">
              <a:rPr kumimoji="0" lang="en-US" altLang="zh-CN" sz="1200">
                <a:latin typeface="Times New Roman" panose="02020603050405020304" pitchFamily="18" charset="0"/>
              </a:rPr>
              <a:pPr/>
              <a:t>46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59754C4D-1D7F-4945-B895-93FB95D161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A450E246-4109-4A2F-934E-4F7B7D1457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9EE9137C-D17F-4091-9A44-5D38CADD34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154A4E9-CC57-4F63-9BD5-7A27350ABA5B}" type="slidenum">
              <a:rPr kumimoji="0" lang="en-US" altLang="zh-CN" sz="1200">
                <a:latin typeface="Times New Roman" panose="02020603050405020304" pitchFamily="18" charset="0"/>
              </a:rPr>
              <a:pPr/>
              <a:t>61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AFAD46B1-E20E-4392-81B4-7B3EF18C9F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41D8B7D6-4E87-4BCD-BB57-07281D906F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77F89F8C-FB05-4C19-8A57-162CA48F72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EFDE1B4-114C-43E1-899A-BB8BD7887F9C}" type="slidenum">
              <a:rPr kumimoji="0" lang="en-US" altLang="zh-CN" sz="1200">
                <a:latin typeface="Times New Roman" panose="02020603050405020304" pitchFamily="18" charset="0"/>
              </a:rPr>
              <a:pPr/>
              <a:t>62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7E40CCF7-C78E-4DCF-83FC-0DD652485E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EACB6E1D-CA8E-48BC-A194-0AC84E58EE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B8477667-49D3-4CBD-B892-ECF6E80C95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43712AD-DC64-448A-97BF-10255854DF91}" type="slidenum">
              <a:rPr kumimoji="0" lang="en-US" altLang="zh-CN" sz="1200">
                <a:latin typeface="Times New Roman" panose="02020603050405020304" pitchFamily="18" charset="0"/>
              </a:rPr>
              <a:pPr/>
              <a:t>63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4B8C697D-702C-49F7-82CE-B1512A3340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D7CE9C9A-4650-482E-8D35-54E7404991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id="{2B2819C9-A9B2-4451-A5F8-9068A824AF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8F34DC9-71AE-4A08-95F0-8179559C17EE}" type="slidenum">
              <a:rPr kumimoji="0" lang="en-US" altLang="zh-CN" sz="1200">
                <a:latin typeface="Times New Roman" panose="02020603050405020304" pitchFamily="18" charset="0"/>
              </a:rPr>
              <a:pPr/>
              <a:t>64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4334125C-E4CC-4070-8C81-54DC0751EB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191A39A7-EBA0-43F7-BAF2-0417DA714C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zh-CN" altLang="en-US" dirty="0"/>
              <a:t>人工染色体指人工构建的含有天然染色体基本功能单位的载体系统。</a:t>
            </a:r>
            <a:endParaRPr lang="zh-CN" altLang="zh-CN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>
            <a:extLst>
              <a:ext uri="{FF2B5EF4-FFF2-40B4-BE49-F238E27FC236}">
                <a16:creationId xmlns:a16="http://schemas.microsoft.com/office/drawing/2014/main" id="{072291FE-89D8-4EC2-9420-E00FD05D98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B703A8B-888E-423F-AF16-468BF5AA1E09}" type="slidenum">
              <a:rPr kumimoji="0" lang="en-US" altLang="zh-CN" sz="1200">
                <a:latin typeface="Times New Roman" panose="02020603050405020304" pitchFamily="18" charset="0"/>
              </a:rPr>
              <a:pPr/>
              <a:t>65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98307" name="Rectangle 2">
            <a:extLst>
              <a:ext uri="{FF2B5EF4-FFF2-40B4-BE49-F238E27FC236}">
                <a16:creationId xmlns:a16="http://schemas.microsoft.com/office/drawing/2014/main" id="{A6AE688E-0586-4E78-9F09-89DE91CD88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>
            <a:extLst>
              <a:ext uri="{FF2B5EF4-FFF2-40B4-BE49-F238E27FC236}">
                <a16:creationId xmlns:a16="http://schemas.microsoft.com/office/drawing/2014/main" id="{9C550974-B858-49BE-8E08-C8CF2BF9E9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>
            <a:extLst>
              <a:ext uri="{FF2B5EF4-FFF2-40B4-BE49-F238E27FC236}">
                <a16:creationId xmlns:a16="http://schemas.microsoft.com/office/drawing/2014/main" id="{8690E8BB-8A4D-43C6-82AF-B78B21EE0E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35A6439-91F4-4279-9D07-3362A2E61A56}" type="slidenum">
              <a:rPr kumimoji="0" lang="en-US" altLang="zh-CN" sz="1200">
                <a:latin typeface="Times New Roman" panose="02020603050405020304" pitchFamily="18" charset="0"/>
              </a:rPr>
              <a:pPr/>
              <a:t>66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id="{9E3179E1-A9B3-4C4F-9FFB-0665184230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>
            <a:extLst>
              <a:ext uri="{FF2B5EF4-FFF2-40B4-BE49-F238E27FC236}">
                <a16:creationId xmlns:a16="http://schemas.microsoft.com/office/drawing/2014/main" id="{5EE55FC8-81D0-4E60-A2D0-DCFA49764C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E13FAFC1-844C-4DE9-8A84-CECED3B03A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00E6303-0FE7-472B-B525-E649DB81C713}" type="slidenum">
              <a:rPr kumimoji="0" lang="en-US" altLang="zh-CN" sz="1200">
                <a:latin typeface="Times New Roman" panose="02020603050405020304" pitchFamily="18" charset="0"/>
              </a:rPr>
              <a:pPr/>
              <a:t>67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29809F80-A161-4EC9-BEF9-6D30B451A2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21DEC2A5-8128-4D4C-9424-ECF05A777E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>
            <a:extLst>
              <a:ext uri="{FF2B5EF4-FFF2-40B4-BE49-F238E27FC236}">
                <a16:creationId xmlns:a16="http://schemas.microsoft.com/office/drawing/2014/main" id="{9740A8C9-00A6-4CFC-95CB-C9F2777F09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备注占位符 2">
            <a:extLst>
              <a:ext uri="{FF2B5EF4-FFF2-40B4-BE49-F238E27FC236}">
                <a16:creationId xmlns:a16="http://schemas.microsoft.com/office/drawing/2014/main" id="{62DED516-3249-4DC2-86DB-D7DD4F9EB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/>
              <a:t>噬菌体侵染细菌时，蛋白外壳留在宿主细菌外面。</a:t>
            </a:r>
            <a:r>
              <a:rPr lang="en-US" altLang="zh-CN"/>
              <a:t>DNA</a:t>
            </a:r>
            <a:r>
              <a:rPr lang="zh-CN" altLang="en-US"/>
              <a:t>和蛋白质能完全分开。</a:t>
            </a:r>
          </a:p>
        </p:txBody>
      </p:sp>
      <p:sp>
        <p:nvSpPr>
          <p:cNvPr id="18436" name="灯片编号占位符 3">
            <a:extLst>
              <a:ext uri="{FF2B5EF4-FFF2-40B4-BE49-F238E27FC236}">
                <a16:creationId xmlns:a16="http://schemas.microsoft.com/office/drawing/2014/main" id="{93E415CB-35FF-466E-BE45-B7689361BE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FE2E6FC-74E7-414A-8E36-B98112041039}" type="slidenum">
              <a:rPr lang="zh-CN" altLang="en-US">
                <a:latin typeface="Times New Roman" panose="02020603050405020304" pitchFamily="18" charset="0"/>
              </a:rPr>
              <a:pPr/>
              <a:t>7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>
            <a:extLst>
              <a:ext uri="{FF2B5EF4-FFF2-40B4-BE49-F238E27FC236}">
                <a16:creationId xmlns:a16="http://schemas.microsoft.com/office/drawing/2014/main" id="{1C7C89E8-AE00-43BA-886E-CDEDFA3CE0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348A2E1-7597-4CF3-9FC6-46E4C61CD4A8}" type="slidenum">
              <a:rPr kumimoji="0" lang="en-US" altLang="zh-CN" sz="1200">
                <a:latin typeface="Times New Roman" panose="02020603050405020304" pitchFamily="18" charset="0"/>
              </a:rPr>
              <a:pPr/>
              <a:t>68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104451" name="Rectangle 2">
            <a:extLst>
              <a:ext uri="{FF2B5EF4-FFF2-40B4-BE49-F238E27FC236}">
                <a16:creationId xmlns:a16="http://schemas.microsoft.com/office/drawing/2014/main" id="{4494CD10-B951-46E9-BBDB-8F0F8BAF9B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>
            <a:extLst>
              <a:ext uri="{FF2B5EF4-FFF2-40B4-BE49-F238E27FC236}">
                <a16:creationId xmlns:a16="http://schemas.microsoft.com/office/drawing/2014/main" id="{0F02C8ED-6CA4-43CD-A68B-D141FC8C1A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>
            <a:extLst>
              <a:ext uri="{FF2B5EF4-FFF2-40B4-BE49-F238E27FC236}">
                <a16:creationId xmlns:a16="http://schemas.microsoft.com/office/drawing/2014/main" id="{11548AFA-AED5-400A-B12C-22600F43D8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ED87A25-88BC-4FBC-9FEC-9F4AF11F078F}" type="slidenum">
              <a:rPr kumimoji="0" lang="en-US" altLang="zh-CN" sz="1200">
                <a:latin typeface="Times New Roman" panose="02020603050405020304" pitchFamily="18" charset="0"/>
              </a:rPr>
              <a:pPr/>
              <a:t>69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106499" name="Rectangle 2">
            <a:extLst>
              <a:ext uri="{FF2B5EF4-FFF2-40B4-BE49-F238E27FC236}">
                <a16:creationId xmlns:a16="http://schemas.microsoft.com/office/drawing/2014/main" id="{FAE173DC-F5F5-4073-A7D9-30B6800752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>
            <a:extLst>
              <a:ext uri="{FF2B5EF4-FFF2-40B4-BE49-F238E27FC236}">
                <a16:creationId xmlns:a16="http://schemas.microsoft.com/office/drawing/2014/main" id="{AD85478C-5515-4D07-A3C0-EE0DD47436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>
            <a:extLst>
              <a:ext uri="{FF2B5EF4-FFF2-40B4-BE49-F238E27FC236}">
                <a16:creationId xmlns:a16="http://schemas.microsoft.com/office/drawing/2014/main" id="{BB975103-6F64-4E79-8EDF-17218CA0A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051D1A6-B429-466B-A6E0-D83B93A5900A}" type="slidenum">
              <a:rPr kumimoji="0" lang="en-US" altLang="zh-CN" sz="1200">
                <a:latin typeface="Times New Roman" panose="02020603050405020304" pitchFamily="18" charset="0"/>
              </a:rPr>
              <a:pPr/>
              <a:t>70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108547" name="Rectangle 2">
            <a:extLst>
              <a:ext uri="{FF2B5EF4-FFF2-40B4-BE49-F238E27FC236}">
                <a16:creationId xmlns:a16="http://schemas.microsoft.com/office/drawing/2014/main" id="{1D7F21FD-272B-4EB2-91A1-7FA9689892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>
            <a:extLst>
              <a:ext uri="{FF2B5EF4-FFF2-40B4-BE49-F238E27FC236}">
                <a16:creationId xmlns:a16="http://schemas.microsoft.com/office/drawing/2014/main" id="{7F3B5AE3-9E22-4ECD-A250-6EA71A089A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>
            <a:extLst>
              <a:ext uri="{FF2B5EF4-FFF2-40B4-BE49-F238E27FC236}">
                <a16:creationId xmlns:a16="http://schemas.microsoft.com/office/drawing/2014/main" id="{61923475-5003-42A4-8D6C-B6AAC9E821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B8D783D-75D5-480D-8A81-3DFD56409AD3}" type="slidenum">
              <a:rPr kumimoji="0" lang="en-US" altLang="zh-CN" sz="1200">
                <a:latin typeface="Times New Roman" panose="02020603050405020304" pitchFamily="18" charset="0"/>
              </a:rPr>
              <a:pPr/>
              <a:t>72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111619" name="Rectangle 2">
            <a:extLst>
              <a:ext uri="{FF2B5EF4-FFF2-40B4-BE49-F238E27FC236}">
                <a16:creationId xmlns:a16="http://schemas.microsoft.com/office/drawing/2014/main" id="{DDFC38E8-4060-48F8-A2D6-B083F2649E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>
            <a:extLst>
              <a:ext uri="{FF2B5EF4-FFF2-40B4-BE49-F238E27FC236}">
                <a16:creationId xmlns:a16="http://schemas.microsoft.com/office/drawing/2014/main" id="{22255911-9E87-4DD5-82BA-0276224120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>
            <a:extLst>
              <a:ext uri="{FF2B5EF4-FFF2-40B4-BE49-F238E27FC236}">
                <a16:creationId xmlns:a16="http://schemas.microsoft.com/office/drawing/2014/main" id="{F4802649-F384-4F89-9C0A-7E1492206F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EA0DCC6-96F4-48F9-9128-0FF9EF57FD48}" type="slidenum">
              <a:rPr kumimoji="0" lang="en-US" altLang="zh-CN" sz="1200">
                <a:latin typeface="Times New Roman" panose="02020603050405020304" pitchFamily="18" charset="0"/>
              </a:rPr>
              <a:pPr/>
              <a:t>73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113667" name="Rectangle 2">
            <a:extLst>
              <a:ext uri="{FF2B5EF4-FFF2-40B4-BE49-F238E27FC236}">
                <a16:creationId xmlns:a16="http://schemas.microsoft.com/office/drawing/2014/main" id="{CAD6DC07-449A-4817-B770-7A699F44B2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>
            <a:extLst>
              <a:ext uri="{FF2B5EF4-FFF2-40B4-BE49-F238E27FC236}">
                <a16:creationId xmlns:a16="http://schemas.microsoft.com/office/drawing/2014/main" id="{9D23E6DD-1B9D-470C-A026-63A5112C95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zh-CN">
              <a:solidFill>
                <a:srgbClr val="FF7D26"/>
              </a:solidFill>
              <a:sym typeface="Symbol" panose="05050102010706020507" pitchFamily="18" charset="2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>
            <a:extLst>
              <a:ext uri="{FF2B5EF4-FFF2-40B4-BE49-F238E27FC236}">
                <a16:creationId xmlns:a16="http://schemas.microsoft.com/office/drawing/2014/main" id="{AB21F11E-5B51-411D-81B7-7982493DA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8B2B6D0-3E62-4D49-802F-C46E90CB7FBA}" type="slidenum">
              <a:rPr kumimoji="0" lang="en-US" altLang="zh-CN" sz="1200">
                <a:latin typeface="Times New Roman" panose="02020603050405020304" pitchFamily="18" charset="0"/>
              </a:rPr>
              <a:pPr/>
              <a:t>74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117763" name="Rectangle 2">
            <a:extLst>
              <a:ext uri="{FF2B5EF4-FFF2-40B4-BE49-F238E27FC236}">
                <a16:creationId xmlns:a16="http://schemas.microsoft.com/office/drawing/2014/main" id="{F203D678-4D84-4BE6-9669-651A09C996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>
            <a:extLst>
              <a:ext uri="{FF2B5EF4-FFF2-40B4-BE49-F238E27FC236}">
                <a16:creationId xmlns:a16="http://schemas.microsoft.com/office/drawing/2014/main" id="{46B68051-81EE-4109-8E4E-3725DAC0CD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>
            <a:extLst>
              <a:ext uri="{FF2B5EF4-FFF2-40B4-BE49-F238E27FC236}">
                <a16:creationId xmlns:a16="http://schemas.microsoft.com/office/drawing/2014/main" id="{5A0E36B1-A1BE-4D24-B2BD-C2600CFFFF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4AFD157-79AC-4416-85DF-258631DC28D8}" type="slidenum">
              <a:rPr kumimoji="0" lang="en-US" altLang="zh-CN" sz="1200">
                <a:latin typeface="Times New Roman" panose="02020603050405020304" pitchFamily="18" charset="0"/>
              </a:rPr>
              <a:pPr/>
              <a:t>75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119811" name="Rectangle 2">
            <a:extLst>
              <a:ext uri="{FF2B5EF4-FFF2-40B4-BE49-F238E27FC236}">
                <a16:creationId xmlns:a16="http://schemas.microsoft.com/office/drawing/2014/main" id="{EBBB4D45-2BC5-4E23-99EB-548D89EED6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>
            <a:extLst>
              <a:ext uri="{FF2B5EF4-FFF2-40B4-BE49-F238E27FC236}">
                <a16:creationId xmlns:a16="http://schemas.microsoft.com/office/drawing/2014/main" id="{72CBEE9F-D742-4223-AAE2-1D103B0E51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>
            <a:extLst>
              <a:ext uri="{FF2B5EF4-FFF2-40B4-BE49-F238E27FC236}">
                <a16:creationId xmlns:a16="http://schemas.microsoft.com/office/drawing/2014/main" id="{7070EC53-A6F8-4C6F-8BB7-A399B4AE5C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0781E17-E086-41D9-A192-6EE517A24E0D}" type="slidenum">
              <a:rPr kumimoji="0" lang="en-US" altLang="zh-CN" sz="1200">
                <a:latin typeface="Times New Roman" panose="02020603050405020304" pitchFamily="18" charset="0"/>
              </a:rPr>
              <a:pPr/>
              <a:t>76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121859" name="Rectangle 2">
            <a:extLst>
              <a:ext uri="{FF2B5EF4-FFF2-40B4-BE49-F238E27FC236}">
                <a16:creationId xmlns:a16="http://schemas.microsoft.com/office/drawing/2014/main" id="{AD0CE0EC-78C5-4300-8A06-7246CB1833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>
            <a:extLst>
              <a:ext uri="{FF2B5EF4-FFF2-40B4-BE49-F238E27FC236}">
                <a16:creationId xmlns:a16="http://schemas.microsoft.com/office/drawing/2014/main" id="{2935447B-2982-443E-B664-ECC1335EC0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>
            <a:extLst>
              <a:ext uri="{FF2B5EF4-FFF2-40B4-BE49-F238E27FC236}">
                <a16:creationId xmlns:a16="http://schemas.microsoft.com/office/drawing/2014/main" id="{36CE3211-5D45-4714-94EB-9439AC0CC5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FEEDF94-7105-40ED-915C-73688FF11226}" type="slidenum">
              <a:rPr kumimoji="0" lang="en-US" altLang="zh-CN" sz="1200">
                <a:latin typeface="Times New Roman" panose="02020603050405020304" pitchFamily="18" charset="0"/>
              </a:rPr>
              <a:pPr/>
              <a:t>80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126979" name="Rectangle 2">
            <a:extLst>
              <a:ext uri="{FF2B5EF4-FFF2-40B4-BE49-F238E27FC236}">
                <a16:creationId xmlns:a16="http://schemas.microsoft.com/office/drawing/2014/main" id="{BBFA289A-7728-424A-9581-7A3AC92232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>
            <a:extLst>
              <a:ext uri="{FF2B5EF4-FFF2-40B4-BE49-F238E27FC236}">
                <a16:creationId xmlns:a16="http://schemas.microsoft.com/office/drawing/2014/main" id="{E22AE19A-57FF-4F24-931B-3444127042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幻灯片图像占位符 1">
            <a:extLst>
              <a:ext uri="{FF2B5EF4-FFF2-40B4-BE49-F238E27FC236}">
                <a16:creationId xmlns:a16="http://schemas.microsoft.com/office/drawing/2014/main" id="{1C44C1FF-95E9-4C32-B82F-17196D024D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1" name="备注占位符 2">
            <a:extLst>
              <a:ext uri="{FF2B5EF4-FFF2-40B4-BE49-F238E27FC236}">
                <a16:creationId xmlns:a16="http://schemas.microsoft.com/office/drawing/2014/main" id="{7E2410D6-CABD-432E-8AAF-752A14C17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052" name="灯片编号占位符 3">
            <a:extLst>
              <a:ext uri="{FF2B5EF4-FFF2-40B4-BE49-F238E27FC236}">
                <a16:creationId xmlns:a16="http://schemas.microsoft.com/office/drawing/2014/main" id="{7F881CFB-3E45-43AC-B4D7-1667B165F3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B62C68D-92CD-420B-9529-830AFE79E528}" type="slidenum">
              <a:rPr kumimoji="0" lang="zh-CN" altLang="en-US" b="1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82</a:t>
            </a:fld>
            <a:endParaRPr kumimoji="0" lang="zh-CN" altLang="en-US" b="1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8A58773B-5062-4BEF-883E-FE962181E6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4431C64-F0B7-41FE-989B-BB2F9BF450F5}" type="slidenum">
              <a:rPr kumimoji="0" lang="en-US" altLang="zh-CN" sz="1200">
                <a:latin typeface="Times New Roman" panose="02020603050405020304" pitchFamily="18" charset="0"/>
                <a:sym typeface="Symbol" panose="05050102010706020507" pitchFamily="18" charset="2"/>
              </a:rPr>
              <a:pPr/>
              <a:t>10</a:t>
            </a:fld>
            <a:endParaRPr kumimoji="0" lang="en-US" altLang="zh-CN" sz="12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C5CA805A-8308-4593-8639-DF1D219EEF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0615992E-A5B7-4AB7-BE39-572679058C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>
            <a:extLst>
              <a:ext uri="{FF2B5EF4-FFF2-40B4-BE49-F238E27FC236}">
                <a16:creationId xmlns:a16="http://schemas.microsoft.com/office/drawing/2014/main" id="{F73860DA-A9E3-4F0D-AFA0-52D59A655B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1CD1CA3-241F-4750-BBD0-E8F37792198D}" type="slidenum">
              <a:rPr kumimoji="0" lang="en-US" altLang="zh-CN" b="1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85</a:t>
            </a:fld>
            <a:endParaRPr kumimoji="0" lang="en-US" altLang="zh-CN" b="1">
              <a:latin typeface="Verdana" panose="020B0604030504040204" pitchFamily="34" charset="0"/>
            </a:endParaRPr>
          </a:p>
        </p:txBody>
      </p:sp>
      <p:sp>
        <p:nvSpPr>
          <p:cNvPr id="134147" name="Rectangle 2">
            <a:extLst>
              <a:ext uri="{FF2B5EF4-FFF2-40B4-BE49-F238E27FC236}">
                <a16:creationId xmlns:a16="http://schemas.microsoft.com/office/drawing/2014/main" id="{099E464F-00CC-4721-A91C-F112E693DF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>
            <a:extLst>
              <a:ext uri="{FF2B5EF4-FFF2-40B4-BE49-F238E27FC236}">
                <a16:creationId xmlns:a16="http://schemas.microsoft.com/office/drawing/2014/main" id="{9AB200B0-48A4-46EA-83E5-450F65F260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>
            <a:extLst>
              <a:ext uri="{FF2B5EF4-FFF2-40B4-BE49-F238E27FC236}">
                <a16:creationId xmlns:a16="http://schemas.microsoft.com/office/drawing/2014/main" id="{A354ABB6-498F-43FD-90C5-0CD03286CE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C78CDDA-7813-4A43-882A-03AA035D757A}" type="slidenum">
              <a:rPr kumimoji="0" lang="en-US" altLang="zh-CN" b="1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86</a:t>
            </a:fld>
            <a:endParaRPr kumimoji="0" lang="en-US" altLang="zh-CN" b="1">
              <a:latin typeface="Verdana" panose="020B0604030504040204" pitchFamily="34" charset="0"/>
            </a:endParaRPr>
          </a:p>
        </p:txBody>
      </p:sp>
      <p:sp>
        <p:nvSpPr>
          <p:cNvPr id="136195" name="Rectangle 2">
            <a:extLst>
              <a:ext uri="{FF2B5EF4-FFF2-40B4-BE49-F238E27FC236}">
                <a16:creationId xmlns:a16="http://schemas.microsoft.com/office/drawing/2014/main" id="{B85F781C-9D62-457B-B4DA-55183A6854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>
            <a:extLst>
              <a:ext uri="{FF2B5EF4-FFF2-40B4-BE49-F238E27FC236}">
                <a16:creationId xmlns:a16="http://schemas.microsoft.com/office/drawing/2014/main" id="{722B72B6-D850-4378-BFCC-B56B9CE32B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AAA</a:t>
            </a:r>
            <a:r>
              <a:rPr lang="zh-CN" altLang="en-US" dirty="0"/>
              <a:t>编码赖氨酸，</a:t>
            </a:r>
            <a:r>
              <a:rPr lang="en-US" altLang="zh-CN" dirty="0"/>
              <a:t>CCC</a:t>
            </a:r>
            <a:r>
              <a:rPr lang="zh-CN" altLang="en-US" dirty="0"/>
              <a:t>编码脯氨酸；</a:t>
            </a:r>
            <a:endParaRPr lang="en-US" altLang="zh-CN" dirty="0"/>
          </a:p>
          <a:p>
            <a:r>
              <a:rPr lang="zh-CN" altLang="en-US" dirty="0"/>
              <a:t>由于</a:t>
            </a:r>
            <a:r>
              <a:rPr lang="en-US" altLang="zh-CN" dirty="0"/>
              <a:t>GGG</a:t>
            </a:r>
            <a:r>
              <a:rPr lang="zh-CN" altLang="en-US" dirty="0"/>
              <a:t>易形成三股螺旋结构，无法作为模板合成多肽链，没能破译。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656FC7-A028-4E3C-8977-752E48584507}" type="slidenum">
              <a:rPr lang="en-US" altLang="zh-CN" smtClean="0"/>
              <a:pPr/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7891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656FC7-A028-4E3C-8977-752E48584507}" type="slidenum">
              <a:rPr lang="en-US" altLang="zh-CN" smtClean="0"/>
              <a:pPr/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8980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>
            <a:extLst>
              <a:ext uri="{FF2B5EF4-FFF2-40B4-BE49-F238E27FC236}">
                <a16:creationId xmlns:a16="http://schemas.microsoft.com/office/drawing/2014/main" id="{A1BFF655-4B71-4FAC-94C4-8019A20879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备注占位符 2">
            <a:extLst>
              <a:ext uri="{FF2B5EF4-FFF2-40B4-BE49-F238E27FC236}">
                <a16:creationId xmlns:a16="http://schemas.microsoft.com/office/drawing/2014/main" id="{D4425DC2-B0B2-4513-BCA4-7614A7468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  <a:ea typeface="ヒラギノ角ゴ Pro W3"/>
              </a:rPr>
              <a:t>Nirenberg</a:t>
            </a:r>
            <a:r>
              <a:rPr lang="zh-CN" altLang="en-US">
                <a:latin typeface="Arial" panose="020B0604020202020204" pitchFamily="34" charset="0"/>
                <a:ea typeface="ヒラギノ角ゴ Pro W3"/>
              </a:rPr>
              <a:t>和</a:t>
            </a:r>
            <a:r>
              <a:rPr lang="en-US" altLang="zh-CN">
                <a:latin typeface="Arial" panose="020B0604020202020204" pitchFamily="34" charset="0"/>
                <a:ea typeface="ヒラギノ角ゴ Pro W3"/>
              </a:rPr>
              <a:t>Leder</a:t>
            </a:r>
            <a:r>
              <a:rPr lang="zh-CN" altLang="en-US">
                <a:latin typeface="Arial" panose="020B0604020202020204" pitchFamily="34" charset="0"/>
                <a:ea typeface="ヒラギノ角ゴ Pro W3"/>
              </a:rPr>
              <a:t>将已知序列的三核苷酸与带有放射性氨基酸的</a:t>
            </a:r>
            <a:r>
              <a:rPr lang="en-US" altLang="zh-CN">
                <a:latin typeface="Arial" panose="020B0604020202020204" pitchFamily="34" charset="0"/>
                <a:ea typeface="ヒラギノ角ゴ Pro W3"/>
              </a:rPr>
              <a:t>tRNA</a:t>
            </a:r>
            <a:r>
              <a:rPr lang="zh-CN" altLang="en-US">
                <a:latin typeface="Arial" panose="020B0604020202020204" pitchFamily="34" charset="0"/>
                <a:ea typeface="ヒラギノ角ゴ Pro W3"/>
              </a:rPr>
              <a:t>结合在一起，添加到了含有核糖体的体外提取物中。 如果三核苷酸指定了放射性氨基酸，则带有氨基酸的</a:t>
            </a:r>
            <a:r>
              <a:rPr lang="en-US" altLang="zh-CN">
                <a:latin typeface="Arial" panose="020B0604020202020204" pitchFamily="34" charset="0"/>
                <a:ea typeface="ヒラギノ角ゴ Pro W3"/>
              </a:rPr>
              <a:t>tRNA</a:t>
            </a:r>
            <a:r>
              <a:rPr lang="zh-CN" altLang="en-US">
                <a:latin typeface="Arial" panose="020B0604020202020204" pitchFamily="34" charset="0"/>
                <a:ea typeface="ヒラギノ角ゴ Pro W3"/>
              </a:rPr>
              <a:t>与核糖体形成复合物，该复合物可能被捕获在过滤器上。 此处显示的实验表明，密码子</a:t>
            </a:r>
            <a:r>
              <a:rPr lang="en-US" altLang="zh-CN">
                <a:latin typeface="Arial" panose="020B0604020202020204" pitchFamily="34" charset="0"/>
                <a:ea typeface="ヒラギノ角ゴ Pro W3"/>
              </a:rPr>
              <a:t>CUC</a:t>
            </a:r>
            <a:r>
              <a:rPr lang="zh-CN" altLang="en-US">
                <a:latin typeface="Arial" panose="020B0604020202020204" pitchFamily="34" charset="0"/>
                <a:ea typeface="ヒラギノ角ゴ Pro W3"/>
              </a:rPr>
              <a:t>指定亮氨酸，而不是丝氨酸。</a:t>
            </a:r>
          </a:p>
        </p:txBody>
      </p:sp>
      <p:sp>
        <p:nvSpPr>
          <p:cNvPr id="20484" name="灯片编号占位符 3">
            <a:extLst>
              <a:ext uri="{FF2B5EF4-FFF2-40B4-BE49-F238E27FC236}">
                <a16:creationId xmlns:a16="http://schemas.microsoft.com/office/drawing/2014/main" id="{79744568-8969-4470-8E68-8FFAF51861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30613ECA-66C0-4D3C-99C6-36A2009373F9}" type="slidenum">
              <a:rPr lang="en-US" altLang="zh-CN" sz="1200"/>
              <a:pPr/>
              <a:t>14</a:t>
            </a:fld>
            <a:endParaRPr lang="en-US" altLang="zh-CN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>
            <a:extLst>
              <a:ext uri="{FF2B5EF4-FFF2-40B4-BE49-F238E27FC236}">
                <a16:creationId xmlns:a16="http://schemas.microsoft.com/office/drawing/2014/main" id="{38A2F5A5-2D54-4CEE-B611-618BFEB41F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备注占位符 2">
            <a:extLst>
              <a:ext uri="{FF2B5EF4-FFF2-40B4-BE49-F238E27FC236}">
                <a16:creationId xmlns:a16="http://schemas.microsoft.com/office/drawing/2014/main" id="{BBA92F56-0B9E-4D07-9ADA-E93BAE883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48" name="灯片编号占位符 3">
            <a:extLst>
              <a:ext uri="{FF2B5EF4-FFF2-40B4-BE49-F238E27FC236}">
                <a16:creationId xmlns:a16="http://schemas.microsoft.com/office/drawing/2014/main" id="{24E01A15-2013-4A37-A95E-A5F0E60ADE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17DE91B-9173-41A5-B35A-4740F6D8D6F5}" type="slidenum">
              <a:rPr kumimoji="0" lang="en-US" altLang="zh-CN" b="1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16</a:t>
            </a:fld>
            <a:endParaRPr kumimoji="0" lang="en-US" altLang="zh-CN" b="1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A0FC7B2F-DC6B-45EB-A5AE-20DD054F33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AC79797-4C38-4797-BF30-99BFDB7BEC2D}" type="slidenum">
              <a:rPr kumimoji="0" lang="en-US" altLang="zh-CN" sz="1200">
                <a:latin typeface="Times New Roman" panose="02020603050405020304" pitchFamily="18" charset="0"/>
              </a:rPr>
              <a:pPr/>
              <a:t>17</a:t>
            </a:fld>
            <a:endParaRPr kumimoji="0"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5C5723F4-2129-4058-A8E5-50A8E4A7F6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D6477532-AED9-44A9-9D8D-7FE39C3654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art">
            <a:extLst>
              <a:ext uri="{FF2B5EF4-FFF2-40B4-BE49-F238E27FC236}">
                <a16:creationId xmlns:a16="http://schemas.microsoft.com/office/drawing/2014/main" id="{28A53A11-DC27-4818-A487-CCECB38F1D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14" b="2774"/>
          <a:stretch>
            <a:fillRect/>
          </a:stretch>
        </p:blipFill>
        <p:spPr bwMode="auto">
          <a:xfrm>
            <a:off x="0" y="0"/>
            <a:ext cx="9147175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23506A9-DCC1-4160-AFF2-BAAAC020A34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875" y="0"/>
            <a:ext cx="9140825" cy="6856413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kumimoji="0" lang="zh-CN" altLang="zh-CN" sz="2700">
              <a:latin typeface="Times New Roman" pitchFamily="18" charset="0"/>
              <a:ea typeface="宋体" charset="-122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D3E196D-3AA0-4034-B04F-42B71521D43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019800"/>
            <a:ext cx="9144000" cy="533400"/>
          </a:xfrm>
          <a:prstGeom prst="rect">
            <a:avLst/>
          </a:prstGeom>
          <a:solidFill>
            <a:srgbClr val="584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defRPr/>
            </a:pPr>
            <a:endParaRPr lang="zh-CN" altLang="en-US">
              <a:ea typeface="宋体" charset="-122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8F27853-4FFE-4FA7-927E-CD3E4E873FB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57B29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defRPr/>
            </a:pPr>
            <a:endParaRPr lang="zh-CN" altLang="en-US">
              <a:ea typeface="宋体" charset="-122"/>
            </a:endParaRPr>
          </a:p>
        </p:txBody>
      </p:sp>
      <p:sp>
        <p:nvSpPr>
          <p:cNvPr id="4403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38125" y="1531938"/>
            <a:ext cx="8677275" cy="1752600"/>
          </a:xfrm>
        </p:spPr>
        <p:txBody>
          <a:bodyPr/>
          <a:lstStyle>
            <a:lvl1pPr marL="0" indent="0">
              <a:buFontTx/>
              <a:buNone/>
              <a:defRPr sz="5500">
                <a:solidFill>
                  <a:srgbClr val="990066"/>
                </a:solidFill>
                <a:latin typeface="Times New Roman" pitchFamily="18" charset="0"/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4403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06375" y="157163"/>
            <a:ext cx="8709025" cy="1143000"/>
          </a:xfrm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anchor="ctr"/>
          <a:lstStyle>
            <a:lvl1pPr marL="0" indent="0">
              <a:defRPr sz="5000">
                <a:solidFill>
                  <a:schemeClr val="bg1"/>
                </a:solidFill>
                <a:latin typeface="Arial" charset="0"/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4165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42424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5600" y="76200"/>
            <a:ext cx="2133600" cy="44989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4800" y="76200"/>
            <a:ext cx="6248400" cy="44989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099054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9144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>
          <a:xfrm>
            <a:off x="381000" y="1524000"/>
            <a:ext cx="8382000" cy="4038600"/>
          </a:xfrm>
        </p:spPr>
        <p:txBody>
          <a:bodyPr/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418470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AEBCE02-7127-4DB1-8B72-AB2CD3A6C1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34200" y="6421936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1">
                    <a:lumMod val="6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fld id="{5CF2A34A-120C-49EE-A354-834B0787434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2078755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38125" y="1531938"/>
            <a:ext cx="8677275" cy="1752600"/>
          </a:xfrm>
        </p:spPr>
        <p:txBody>
          <a:bodyPr/>
          <a:lstStyle>
            <a:lvl1pPr marL="0" indent="0">
              <a:buFontTx/>
              <a:buNone/>
              <a:defRPr sz="5500">
                <a:solidFill>
                  <a:srgbClr val="990066"/>
                </a:solidFill>
                <a:latin typeface="Times New Roman" pitchFamily="18" charset="0"/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4403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06375" y="157163"/>
            <a:ext cx="8709025" cy="1143000"/>
          </a:xfrm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anchor="ctr"/>
          <a:lstStyle>
            <a:lvl1pPr marL="0" indent="0">
              <a:defRPr sz="5000">
                <a:solidFill>
                  <a:schemeClr val="bg1"/>
                </a:solidFill>
                <a:latin typeface="Arial" charset="0"/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4785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C296291-D759-491E-905A-6217BF6BC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1">
                    <a:lumMod val="6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fld id="{5CF2A34A-120C-49EE-A354-834B0787434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1409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6328578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1212850"/>
            <a:ext cx="4191000" cy="3362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12850"/>
            <a:ext cx="4191000" cy="3362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0489273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005692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1179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C296291-D759-491E-905A-6217BF6BC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1">
                    <a:lumMod val="6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fld id="{5CF2A34A-120C-49EE-A354-834B0787434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41087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89B3DCAE-E3F8-4772-8D7E-BAB0778CDB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1">
                    <a:lumMod val="6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fld id="{5CF2A34A-120C-49EE-A354-834B0787434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7306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1455843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9522604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080051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5600" y="76200"/>
            <a:ext cx="2133600" cy="44989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4800" y="76200"/>
            <a:ext cx="6248400" cy="44989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3752835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9144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>
          <a:xfrm>
            <a:off x="381000" y="1524000"/>
            <a:ext cx="8382000" cy="4038600"/>
          </a:xfrm>
        </p:spPr>
        <p:txBody>
          <a:bodyPr/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2950869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AEBCE02-7127-4DB1-8B72-AB2CD3A6C1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34200" y="6421936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1">
                    <a:lumMod val="6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fld id="{5CF2A34A-120C-49EE-A354-834B0787434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5961476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779526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1212850"/>
            <a:ext cx="4191000" cy="3362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12850"/>
            <a:ext cx="4191000" cy="3362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588536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573403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590931"/>
          </a:xfr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44149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89B3DCAE-E3F8-4772-8D7E-BAB0778CDB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1">
                    <a:lumMod val="6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fld id="{5CF2A34A-120C-49EE-A354-834B0787434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4340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157841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00106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7135E3E-2EDC-470B-A32A-35DDEBDE49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76200"/>
            <a:ext cx="853440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AC79F40-C5CE-46EE-B0AD-0144BF577A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12850"/>
            <a:ext cx="853440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72E4D46-AEBF-4B9B-BE18-355ED178CF4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1">
                    <a:lumMod val="6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fld id="{5CF2A34A-120C-49EE-A354-834B0787434C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5" name="Line 6">
            <a:extLst>
              <a:ext uri="{FF2B5EF4-FFF2-40B4-BE49-F238E27FC236}">
                <a16:creationId xmlns:a16="http://schemas.microsoft.com/office/drawing/2014/main" id="{95DF4E76-6878-4366-B8CF-FF8901368EA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04800" y="867682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6" r:id="rId1"/>
    <p:sldLayoutId id="2147484095" r:id="rId2"/>
    <p:sldLayoutId id="2147484096" r:id="rId3"/>
    <p:sldLayoutId id="2147484097" r:id="rId4"/>
    <p:sldLayoutId id="2147484098" r:id="rId5"/>
    <p:sldLayoutId id="2147484099" r:id="rId6"/>
    <p:sldLayoutId id="2147484100" r:id="rId7"/>
    <p:sldLayoutId id="2147484101" r:id="rId8"/>
    <p:sldLayoutId id="2147484102" r:id="rId9"/>
    <p:sldLayoutId id="2147484103" r:id="rId10"/>
    <p:sldLayoutId id="2147484104" r:id="rId11"/>
    <p:sldLayoutId id="2147484105" r:id="rId12"/>
    <p:sldLayoutId id="2147484107" r:id="rId13"/>
  </p:sldLayoutIdLst>
  <p:hf hdr="0" ftr="0" dt="0"/>
  <p:txStyles>
    <p:titleStyle>
      <a:lvl1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  <a:ea typeface="微软雅黑" panose="020B0503020204020204" pitchFamily="34" charset="-122"/>
          <a:cs typeface="Times New Roman" panose="02020603050405020304" pitchFamily="18" charset="0"/>
        </a:defRPr>
      </a:lvl1pPr>
      <a:lvl2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2pPr>
      <a:lvl3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3pPr>
      <a:lvl4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4pPr>
      <a:lvl5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5pPr>
      <a:lvl6pPr marL="9080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6pPr>
      <a:lvl7pPr marL="13652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7pPr>
      <a:lvl8pPr marL="18224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8pPr>
      <a:lvl9pPr marL="22796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50838" indent="-350838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492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anose="02020603050405020304" pitchFamily="18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3716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anose="02020603050405020304" pitchFamily="18" charset="0"/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288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anose="02020603050405020304" pitchFamily="18" charset="0"/>
        <a:buChar char="–"/>
        <a:defRPr sz="2600">
          <a:solidFill>
            <a:schemeClr val="tx1"/>
          </a:solidFill>
          <a:latin typeface="+mn-lt"/>
          <a:cs typeface="+mn-cs"/>
        </a:defRPr>
      </a:lvl4pPr>
      <a:lvl5pPr marL="2286000" indent="-3349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anose="02020603050405020304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5pPr>
      <a:lvl6pPr marL="27432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6pPr>
      <a:lvl7pPr marL="32004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7pPr>
      <a:lvl8pPr marL="36576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8pPr>
      <a:lvl9pPr marL="41148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7135E3E-2EDC-470B-A32A-35DDEBDE49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76200"/>
            <a:ext cx="853440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AC79F40-C5CE-46EE-B0AD-0144BF577A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12850"/>
            <a:ext cx="853440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72E4D46-AEBF-4B9B-BE18-355ED178CF4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1">
                    <a:lumMod val="6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fld id="{5CF2A34A-120C-49EE-A354-834B0787434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8098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  <p:sldLayoutId id="2147484112" r:id="rId4"/>
    <p:sldLayoutId id="2147484113" r:id="rId5"/>
    <p:sldLayoutId id="2147484114" r:id="rId6"/>
    <p:sldLayoutId id="2147484115" r:id="rId7"/>
    <p:sldLayoutId id="2147484116" r:id="rId8"/>
    <p:sldLayoutId id="2147484117" r:id="rId9"/>
    <p:sldLayoutId id="2147484118" r:id="rId10"/>
    <p:sldLayoutId id="2147484119" r:id="rId11"/>
    <p:sldLayoutId id="2147484120" r:id="rId12"/>
    <p:sldLayoutId id="2147484121" r:id="rId13"/>
  </p:sldLayoutIdLst>
  <p:hf hdr="0" ftr="0" dt="0"/>
  <p:txStyles>
    <p:titleStyle>
      <a:lvl1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  <a:ea typeface="微软雅黑" panose="020B0503020204020204" pitchFamily="34" charset="-122"/>
          <a:cs typeface="Times New Roman" panose="02020603050405020304" pitchFamily="18" charset="0"/>
        </a:defRPr>
      </a:lvl1pPr>
      <a:lvl2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2pPr>
      <a:lvl3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3pPr>
      <a:lvl4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4pPr>
      <a:lvl5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5pPr>
      <a:lvl6pPr marL="9080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6pPr>
      <a:lvl7pPr marL="13652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7pPr>
      <a:lvl8pPr marL="18224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8pPr>
      <a:lvl9pPr marL="22796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50838" indent="-350838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492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anose="02020603050405020304" pitchFamily="18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3716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anose="02020603050405020304" pitchFamily="18" charset="0"/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288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anose="02020603050405020304" pitchFamily="18" charset="0"/>
        <a:buChar char="–"/>
        <a:defRPr sz="2600">
          <a:solidFill>
            <a:schemeClr val="tx1"/>
          </a:solidFill>
          <a:latin typeface="+mn-lt"/>
          <a:cs typeface="+mn-cs"/>
        </a:defRPr>
      </a:lvl4pPr>
      <a:lvl5pPr marL="2286000" indent="-3349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anose="02020603050405020304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5pPr>
      <a:lvl6pPr marL="27432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6pPr>
      <a:lvl7pPr marL="32004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7pPr>
      <a:lvl8pPr marL="36576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8pPr>
      <a:lvl9pPr marL="41148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7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0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0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9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>
            <a:extLst>
              <a:ext uri="{FF2B5EF4-FFF2-40B4-BE49-F238E27FC236}">
                <a16:creationId xmlns:a16="http://schemas.microsoft.com/office/drawing/2014/main" id="{BF43325C-6502-4583-9985-7459AC3F86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38125" y="300335"/>
            <a:ext cx="8709025" cy="923330"/>
          </a:xfrm>
        </p:spPr>
        <p:txBody>
          <a:bodyPr/>
          <a:lstStyle/>
          <a:p>
            <a:pPr eaLnBrk="1" hangingPunct="1"/>
            <a:r>
              <a:rPr lang="zh-CN" altLang="en-US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专题 </a:t>
            </a:r>
            <a:r>
              <a:rPr lang="en-US" altLang="zh-CN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</a:p>
        </p:txBody>
      </p:sp>
      <p:sp>
        <p:nvSpPr>
          <p:cNvPr id="6147" name="Rectangle 5">
            <a:extLst>
              <a:ext uri="{FF2B5EF4-FFF2-40B4-BE49-F238E27FC236}">
                <a16:creationId xmlns:a16="http://schemas.microsoft.com/office/drawing/2014/main" id="{6356E81D-679C-4ADE-8B56-8D33FF51C91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25021" y="1752600"/>
            <a:ext cx="8677275" cy="2185214"/>
          </a:xfrm>
        </p:spPr>
        <p:txBody>
          <a:bodyPr/>
          <a:lstStyle/>
          <a:p>
            <a:pPr eaLnBrk="1" hangingPunct="1">
              <a:spcBef>
                <a:spcPts val="3000"/>
              </a:spcBef>
              <a:spcAft>
                <a:spcPts val="600"/>
              </a:spcAft>
            </a:pPr>
            <a:r>
              <a:rPr lang="zh-CN" altLang="en-US" sz="7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基因工程</a:t>
            </a:r>
            <a:endParaRPr lang="en-US" altLang="zh-CN" sz="7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ts val="600"/>
              </a:spcBef>
              <a:spcAft>
                <a:spcPts val="0"/>
              </a:spcAft>
            </a:pPr>
            <a:r>
              <a:rPr lang="en-US" altLang="zh-CN" sz="5400" b="1" dirty="0">
                <a:latin typeface="+mj-ea"/>
                <a:ea typeface="+mj-ea"/>
              </a:rPr>
              <a:t>Genetic Engineering</a:t>
            </a:r>
          </a:p>
        </p:txBody>
      </p:sp>
      <p:pic>
        <p:nvPicPr>
          <p:cNvPr id="6148" name="图片 3">
            <a:extLst>
              <a:ext uri="{FF2B5EF4-FFF2-40B4-BE49-F238E27FC236}">
                <a16:creationId xmlns:a16="http://schemas.microsoft.com/office/drawing/2014/main" id="{326F1854-B0D2-48A9-A79D-5D1F45B4D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913" y="15240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C6F5DE6-70CA-4B89-8AA8-9C26C3042F6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562600"/>
            <a:ext cx="2555776" cy="468676"/>
          </a:xfrm>
          <a:prstGeom prst="rect">
            <a:avLst/>
          </a:prstGeom>
        </p:spPr>
      </p:pic>
      <p:sp>
        <p:nvSpPr>
          <p:cNvPr id="6" name="文本框 3">
            <a:extLst>
              <a:ext uri="{FF2B5EF4-FFF2-40B4-BE49-F238E27FC236}">
                <a16:creationId xmlns:a16="http://schemas.microsoft.com/office/drawing/2014/main" id="{7728D2E4-9828-4AC3-A2BD-4B572FC12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4800600"/>
            <a:ext cx="2447925" cy="63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2"/>
                </a:solidFill>
                <a:latin typeface="Verdana" panose="020B0604030504040204" pitchFamily="34" charset="0"/>
                <a:ea typeface="HY견고딕"/>
                <a:cs typeface="HY견고딕"/>
              </a:defRPr>
            </a:lvl1pPr>
            <a:lvl2pPr marL="742950" indent="-285750">
              <a:defRPr>
                <a:solidFill>
                  <a:schemeClr val="tx2"/>
                </a:solidFill>
                <a:latin typeface="Verdana" panose="020B0604030504040204" pitchFamily="34" charset="0"/>
                <a:ea typeface="HY견고딕"/>
                <a:cs typeface="HY견고딕"/>
              </a:defRPr>
            </a:lvl2pPr>
            <a:lvl3pPr marL="1143000" indent="-228600">
              <a:defRPr>
                <a:solidFill>
                  <a:schemeClr val="tx2"/>
                </a:solidFill>
                <a:latin typeface="Verdana" panose="020B0604030504040204" pitchFamily="34" charset="0"/>
                <a:ea typeface="HY견고딕"/>
                <a:cs typeface="HY견고딕"/>
              </a:defRPr>
            </a:lvl3pPr>
            <a:lvl4pPr marL="1600200" indent="-228600">
              <a:defRPr>
                <a:solidFill>
                  <a:schemeClr val="tx2"/>
                </a:solidFill>
                <a:latin typeface="Verdana" panose="020B0604030504040204" pitchFamily="34" charset="0"/>
                <a:ea typeface="HY견고딕"/>
                <a:cs typeface="HY견고딕"/>
              </a:defRPr>
            </a:lvl4pPr>
            <a:lvl5pPr marL="2057400" indent="-228600">
              <a:defRPr>
                <a:solidFill>
                  <a:schemeClr val="tx2"/>
                </a:solidFill>
                <a:latin typeface="Verdana" panose="020B0604030504040204" pitchFamily="34" charset="0"/>
                <a:ea typeface="HY견고딕"/>
                <a:cs typeface="HY견고딕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Verdana" panose="020B0604030504040204" pitchFamily="34" charset="0"/>
                <a:ea typeface="HY견고딕"/>
                <a:cs typeface="HY견고딕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Verdana" panose="020B0604030504040204" pitchFamily="34" charset="0"/>
                <a:ea typeface="HY견고딕"/>
                <a:cs typeface="HY견고딕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Verdana" panose="020B0604030504040204" pitchFamily="34" charset="0"/>
                <a:ea typeface="HY견고딕"/>
                <a:cs typeface="HY견고딕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Verdana" panose="020B0604030504040204" pitchFamily="34" charset="0"/>
                <a:ea typeface="HY견고딕"/>
                <a:cs typeface="HY견고딕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闫菡</a:t>
            </a:r>
            <a:endParaRPr lang="en-US" altLang="zh-CN" sz="28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AB370005-A994-4727-8C4F-D60A7F307B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3040" y="228600"/>
            <a:ext cx="8534400" cy="590931"/>
          </a:xfrm>
        </p:spPr>
        <p:txBody>
          <a:bodyPr/>
          <a:lstStyle/>
          <a:p>
            <a:pPr eaLnBrk="1" hangingPunct="1"/>
            <a:r>
              <a:rPr lang="zh-CN" altLang="en-US" dirty="0"/>
              <a:t>遗传密码的破译</a:t>
            </a:r>
            <a:endParaRPr lang="en-US" altLang="zh-CN" dirty="0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A8C2950A-1489-49F0-9122-A757B34993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3250" y="1206444"/>
            <a:ext cx="7937500" cy="1834348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</a:t>
            </a:r>
            <a:r>
              <a:rPr lang="zh-CN" altLang="en-US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世纪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</a:t>
            </a:r>
            <a:r>
              <a:rPr lang="zh-CN" altLang="en-US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年代中期，破译全部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64</a:t>
            </a:r>
            <a:r>
              <a:rPr lang="zh-CN" altLang="en-US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个遗传密码</a:t>
            </a:r>
            <a:endParaRPr lang="en-US" altLang="zh-CN" sz="28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zh-CN" altLang="en-US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人工合成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mRNA</a:t>
            </a:r>
            <a:r>
              <a:rPr lang="zh-CN" altLang="en-US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和无细胞翻译系统</a:t>
            </a:r>
            <a:endParaRPr lang="en-US" altLang="zh-CN" sz="28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/>
            <a:r>
              <a:rPr lang="de-DE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1961, Marshall Nirenberg </a:t>
            </a:r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&amp;</a:t>
            </a:r>
            <a:r>
              <a:rPr lang="de-DE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Heinrich Matthaei 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2161123-70F1-4224-9016-C9B04C7F0DB7}"/>
              </a:ext>
            </a:extLst>
          </p:cNvPr>
          <p:cNvSpPr/>
          <p:nvPr/>
        </p:nvSpPr>
        <p:spPr>
          <a:xfrm>
            <a:off x="741680" y="3427705"/>
            <a:ext cx="8001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7" lvl="1" indent="0">
              <a:buNone/>
            </a:pP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人工合成</a:t>
            </a:r>
            <a:r>
              <a:rPr lang="en-US" altLang="zh-CN" sz="2400" b="1" dirty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poly-U (5’ UUUUUUUUU …3’) mRNA 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B87EEAC-D298-4B84-9E22-18AC940B7F06}"/>
              </a:ext>
            </a:extLst>
          </p:cNvPr>
          <p:cNvSpPr/>
          <p:nvPr/>
        </p:nvSpPr>
        <p:spPr>
          <a:xfrm>
            <a:off x="1482090" y="4274627"/>
            <a:ext cx="61798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7" lvl="1" indent="0">
              <a:buNone/>
            </a:pP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大肠杆菌来源的无细胞翻译系统</a:t>
            </a:r>
            <a:endParaRPr lang="en-US" altLang="zh-CN" sz="2800" b="1" dirty="0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38CDB46-8DBA-4DE7-876B-C9C8C7534CB2}"/>
              </a:ext>
            </a:extLst>
          </p:cNvPr>
          <p:cNvSpPr/>
          <p:nvPr/>
        </p:nvSpPr>
        <p:spPr>
          <a:xfrm>
            <a:off x="1752600" y="510616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65137" lvl="1" indent="0">
              <a:buNone/>
            </a:pPr>
            <a:r>
              <a:rPr lang="zh-CN" altLang="en-US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产物多肽链仅含苯丙氨酸</a:t>
            </a:r>
            <a:r>
              <a:rPr lang="en-US" altLang="zh-CN" sz="24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Phe</a:t>
            </a:r>
            <a:endParaRPr lang="en-US" altLang="zh-CN" sz="2800" b="1" dirty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AA543B5-BAE1-4F10-BF42-3D93BE133B86}"/>
              </a:ext>
            </a:extLst>
          </p:cNvPr>
          <p:cNvSpPr/>
          <p:nvPr/>
        </p:nvSpPr>
        <p:spPr>
          <a:xfrm>
            <a:off x="2456180" y="5937693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65137" lvl="1" indent="0">
              <a:buNone/>
            </a:pP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UUU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编码苯丙氨酸</a:t>
            </a:r>
            <a:endParaRPr lang="en-US" altLang="zh-CN" sz="28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73DAA6B-96B5-4CAE-A113-A17CD928625D}"/>
              </a:ext>
            </a:extLst>
          </p:cNvPr>
          <p:cNvSpPr txBox="1"/>
          <p:nvPr/>
        </p:nvSpPr>
        <p:spPr>
          <a:xfrm>
            <a:off x="3505200" y="3770329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tx2"/>
                </a:solidFill>
              </a:rPr>
              <a:t>+</a:t>
            </a:r>
            <a:endParaRPr lang="zh-CN" altLang="en-US" sz="3200" b="1" dirty="0">
              <a:solidFill>
                <a:schemeClr val="tx2"/>
              </a:solidFill>
            </a:endParaRP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70995096-1189-4B31-8DF5-F3AC1915BB63}"/>
              </a:ext>
            </a:extLst>
          </p:cNvPr>
          <p:cNvCxnSpPr/>
          <p:nvPr/>
        </p:nvCxnSpPr>
        <p:spPr bwMode="auto">
          <a:xfrm>
            <a:off x="4267200" y="4736292"/>
            <a:ext cx="0" cy="369868"/>
          </a:xfrm>
          <a:prstGeom prst="straightConnector1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34925" cap="flat" cmpd="sng" algn="ctr">
            <a:solidFill>
              <a:srgbClr val="33339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箭头: 下 8">
            <a:extLst>
              <a:ext uri="{FF2B5EF4-FFF2-40B4-BE49-F238E27FC236}">
                <a16:creationId xmlns:a16="http://schemas.microsoft.com/office/drawing/2014/main" id="{6D3D28B0-E564-407E-9CDA-3DA59130D7AC}"/>
              </a:ext>
            </a:extLst>
          </p:cNvPr>
          <p:cNvSpPr/>
          <p:nvPr/>
        </p:nvSpPr>
        <p:spPr bwMode="auto">
          <a:xfrm>
            <a:off x="4191000" y="5638800"/>
            <a:ext cx="152400" cy="298893"/>
          </a:xfrm>
          <a:prstGeom prst="downArrow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349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CAD4A0FA-7732-40C5-95D1-7CC11D22E1A1}"/>
              </a:ext>
            </a:extLst>
          </p:cNvPr>
          <p:cNvSpPr/>
          <p:nvPr/>
        </p:nvSpPr>
        <p:spPr bwMode="auto">
          <a:xfrm>
            <a:off x="762000" y="3352800"/>
            <a:ext cx="7315200" cy="3124200"/>
          </a:xfrm>
          <a:prstGeom prst="roundRect">
            <a:avLst/>
          </a:prstGeom>
          <a:noFill/>
          <a:ln>
            <a:solidFill>
              <a:srgbClr val="0070C0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9E728D8-FA53-45A5-B8ED-ADB199218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10</a:t>
            </a:fld>
            <a:endParaRPr lang="en-US" altLang="zh-C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F4CAB097-0D75-4E3F-9670-99917AD3E78A}"/>
              </a:ext>
            </a:extLst>
          </p:cNvPr>
          <p:cNvSpPr/>
          <p:nvPr/>
        </p:nvSpPr>
        <p:spPr>
          <a:xfrm>
            <a:off x="228600" y="76200"/>
            <a:ext cx="87630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0070C0"/>
                </a:solidFill>
                <a:latin typeface="+mn-lt"/>
                <a:ea typeface="ヒラギノ角ゴ Pro W3"/>
                <a:cs typeface="ヒラギノ角ゴ Pro W3"/>
              </a:rPr>
              <a:t>How geneticists used synthetic mRNAs to limit the coding possibilities</a:t>
            </a:r>
            <a:endParaRPr lang="zh-CN" altLang="en-US" sz="3200" b="1" dirty="0">
              <a:solidFill>
                <a:srgbClr val="0070C0"/>
              </a:solidFill>
              <a:latin typeface="+mn-lt"/>
              <a:ea typeface="ヒラギノ角ゴ Pro W3"/>
              <a:cs typeface="ヒラギノ角ゴ Pro W3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11E3BB9B-0C48-4832-8CF4-1C462E987E91}"/>
              </a:ext>
            </a:extLst>
          </p:cNvPr>
          <p:cNvGrpSpPr/>
          <p:nvPr/>
        </p:nvGrpSpPr>
        <p:grpSpPr>
          <a:xfrm>
            <a:off x="316781" y="2276206"/>
            <a:ext cx="8509000" cy="3460750"/>
            <a:chOff x="317500" y="2286000"/>
            <a:chExt cx="8509000" cy="3460750"/>
          </a:xfrm>
        </p:grpSpPr>
        <p:pic>
          <p:nvPicPr>
            <p:cNvPr id="27650" name="图片 3">
              <a:extLst>
                <a:ext uri="{FF2B5EF4-FFF2-40B4-BE49-F238E27FC236}">
                  <a16:creationId xmlns:a16="http://schemas.microsoft.com/office/drawing/2014/main" id="{FBF7A4A0-1BCF-4AAA-B58B-5EDBE7420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00" y="2286000"/>
              <a:ext cx="8509000" cy="3460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664A5734-E5F0-463A-BFB2-734D1F2917B8}"/>
                </a:ext>
              </a:extLst>
            </p:cNvPr>
            <p:cNvGrpSpPr/>
            <p:nvPr/>
          </p:nvGrpSpPr>
          <p:grpSpPr>
            <a:xfrm>
              <a:off x="5029200" y="3810000"/>
              <a:ext cx="2895600" cy="990600"/>
              <a:chOff x="5029200" y="3810000"/>
              <a:chExt cx="2895600" cy="990600"/>
            </a:xfrm>
          </p:grpSpPr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05FC7C81-EB7E-48A2-AA3D-97046066D734}"/>
                  </a:ext>
                </a:extLst>
              </p:cNvPr>
              <p:cNvSpPr txBox="1"/>
              <p:nvPr/>
            </p:nvSpPr>
            <p:spPr>
              <a:xfrm>
                <a:off x="5181600" y="3886200"/>
                <a:ext cx="2667000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>
                    <a:solidFill>
                      <a:schemeClr val="accent5">
                        <a:lumMod val="25000"/>
                      </a:schemeClr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核糖体、</a:t>
                </a:r>
                <a:r>
                  <a:rPr lang="en-US" altLang="zh-CN" sz="2400" b="1" dirty="0">
                    <a:solidFill>
                      <a:schemeClr val="accent5">
                        <a:lumMod val="25000"/>
                      </a:schemeClr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tRNA</a:t>
                </a:r>
                <a:r>
                  <a:rPr lang="zh-CN" altLang="en-US" sz="2400" b="1" dirty="0">
                    <a:solidFill>
                      <a:schemeClr val="accent5">
                        <a:lumMod val="25000"/>
                      </a:schemeClr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、酶、其他小分子</a:t>
                </a:r>
              </a:p>
            </p:txBody>
          </p:sp>
          <p:sp>
            <p:nvSpPr>
              <p:cNvPr id="3" name="矩形: 圆角 2">
                <a:extLst>
                  <a:ext uri="{FF2B5EF4-FFF2-40B4-BE49-F238E27FC236}">
                    <a16:creationId xmlns:a16="http://schemas.microsoft.com/office/drawing/2014/main" id="{D7909184-2B8B-4E5B-BDE4-C1EFF5EA605A}"/>
                  </a:ext>
                </a:extLst>
              </p:cNvPr>
              <p:cNvSpPr/>
              <p:nvPr/>
            </p:nvSpPr>
            <p:spPr bwMode="auto">
              <a:xfrm>
                <a:off x="5029200" y="3810000"/>
                <a:ext cx="2895600" cy="990600"/>
              </a:xfrm>
              <a:prstGeom prst="roundRect">
                <a:avLst/>
              </a:prstGeom>
              <a:noFill/>
              <a:ln w="19050" cap="flat" cmpd="sng" algn="ctr">
                <a:solidFill>
                  <a:srgbClr val="00B050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2075" tIns="46038" rIns="92075" bIns="4603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CN" altLang="en-US" sz="2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30AB0A1-FFFD-4781-B2FF-34C1BD81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11</a:t>
            </a:fld>
            <a:endParaRPr lang="en-US" altLang="zh-CN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E11A47F9-1126-496B-A1F9-CC34B521BEC5}"/>
              </a:ext>
            </a:extLst>
          </p:cNvPr>
          <p:cNvGrpSpPr/>
          <p:nvPr/>
        </p:nvGrpSpPr>
        <p:grpSpPr>
          <a:xfrm>
            <a:off x="355600" y="1371600"/>
            <a:ext cx="8509000" cy="3460750"/>
            <a:chOff x="317500" y="2286000"/>
            <a:chExt cx="8509000" cy="3460750"/>
          </a:xfrm>
        </p:grpSpPr>
        <p:pic>
          <p:nvPicPr>
            <p:cNvPr id="13" name="图片 3">
              <a:extLst>
                <a:ext uri="{FF2B5EF4-FFF2-40B4-BE49-F238E27FC236}">
                  <a16:creationId xmlns:a16="http://schemas.microsoft.com/office/drawing/2014/main" id="{A803626E-B3F1-42D9-B8C7-AB254657A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00" y="2286000"/>
              <a:ext cx="8509000" cy="3460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CA27E614-7850-4E80-BDB2-FE30B9A88A62}"/>
                </a:ext>
              </a:extLst>
            </p:cNvPr>
            <p:cNvGrpSpPr/>
            <p:nvPr/>
          </p:nvGrpSpPr>
          <p:grpSpPr>
            <a:xfrm>
              <a:off x="5029200" y="3810000"/>
              <a:ext cx="2895600" cy="990600"/>
              <a:chOff x="5029200" y="3810000"/>
              <a:chExt cx="2895600" cy="990600"/>
            </a:xfrm>
          </p:grpSpPr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6851A0C-F30A-4087-8387-7D07AC35307B}"/>
                  </a:ext>
                </a:extLst>
              </p:cNvPr>
              <p:cNvSpPr txBox="1"/>
              <p:nvPr/>
            </p:nvSpPr>
            <p:spPr>
              <a:xfrm>
                <a:off x="5181600" y="3886200"/>
                <a:ext cx="2667000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>
                    <a:solidFill>
                      <a:schemeClr val="accent5">
                        <a:lumMod val="25000"/>
                      </a:schemeClr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核糖体、</a:t>
                </a:r>
                <a:r>
                  <a:rPr lang="en-US" altLang="zh-CN" sz="2400" b="1" dirty="0">
                    <a:solidFill>
                      <a:schemeClr val="accent5">
                        <a:lumMod val="25000"/>
                      </a:schemeClr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tRNA</a:t>
                </a:r>
                <a:r>
                  <a:rPr lang="zh-CN" altLang="en-US" sz="2400" b="1" dirty="0">
                    <a:solidFill>
                      <a:schemeClr val="accent5">
                        <a:lumMod val="25000"/>
                      </a:schemeClr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、酶、其他小分子</a:t>
                </a:r>
              </a:p>
            </p:txBody>
          </p:sp>
          <p:sp>
            <p:nvSpPr>
              <p:cNvPr id="16" name="矩形: 圆角 15">
                <a:extLst>
                  <a:ext uri="{FF2B5EF4-FFF2-40B4-BE49-F238E27FC236}">
                    <a16:creationId xmlns:a16="http://schemas.microsoft.com/office/drawing/2014/main" id="{CD8E156D-A84A-4883-B6BA-142E06CFD725}"/>
                  </a:ext>
                </a:extLst>
              </p:cNvPr>
              <p:cNvSpPr/>
              <p:nvPr/>
            </p:nvSpPr>
            <p:spPr bwMode="auto">
              <a:xfrm>
                <a:off x="5029200" y="3810000"/>
                <a:ext cx="2895600" cy="990600"/>
              </a:xfrm>
              <a:prstGeom prst="roundRect">
                <a:avLst/>
              </a:prstGeom>
              <a:noFill/>
              <a:ln w="19050" cap="flat" cmpd="sng" algn="ctr">
                <a:solidFill>
                  <a:srgbClr val="00B050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2075" tIns="46038" rIns="92075" bIns="4603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CN" altLang="en-US" sz="2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42A2C80B-9E5B-4A9B-95F2-3CAD26FB3C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620" y="4691437"/>
            <a:ext cx="6977322" cy="17762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4245 -0.131905 E" pathEditMode="relative" ptsTypes="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245 0.131905 L 0 0 E" pathEditMode="relative" ptsTypes="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  <p:from x="100000" y="100000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  <p:from x="100000" y="100000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图片 2">
            <a:extLst>
              <a:ext uri="{FF2B5EF4-FFF2-40B4-BE49-F238E27FC236}">
                <a16:creationId xmlns:a16="http://schemas.microsoft.com/office/drawing/2014/main" id="{FFAA139D-B5AE-4BA4-B159-D69D17F80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50" y="1295400"/>
            <a:ext cx="6261100" cy="534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BAB611D-C4F3-4275-966A-3068DADA0360}"/>
              </a:ext>
            </a:extLst>
          </p:cNvPr>
          <p:cNvSpPr/>
          <p:nvPr/>
        </p:nvSpPr>
        <p:spPr>
          <a:xfrm>
            <a:off x="228600" y="76200"/>
            <a:ext cx="87630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0070C0"/>
                </a:solidFill>
                <a:latin typeface="+mn-lt"/>
                <a:ea typeface="ヒラギノ角ゴ Pro W3"/>
                <a:cs typeface="ヒラギノ角ゴ Pro W3"/>
              </a:rPr>
              <a:t>How geneticists used synthetic mRNAs to limit the coding possibilities</a:t>
            </a:r>
            <a:endParaRPr lang="zh-CN" altLang="en-US" sz="3200" b="1" dirty="0">
              <a:solidFill>
                <a:srgbClr val="0070C0"/>
              </a:solidFill>
              <a:latin typeface="+mn-lt"/>
              <a:ea typeface="ヒラギノ角ゴ Pro W3"/>
              <a:cs typeface="ヒラギノ角ゴ Pro W3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51406E1-E08B-468D-9FBD-B163942FCD31}"/>
              </a:ext>
            </a:extLst>
          </p:cNvPr>
          <p:cNvSpPr txBox="1"/>
          <p:nvPr/>
        </p:nvSpPr>
        <p:spPr>
          <a:xfrm>
            <a:off x="7543800" y="2026920"/>
            <a:ext cx="2057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半胱氨酸？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缬氨酸？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EEF2F31-9E2C-4D5B-9BAE-1D9CE6D68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12</a:t>
            </a:fld>
            <a:endParaRPr lang="en-US" altLang="zh-C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BAB611D-C4F3-4275-966A-3068DADA0360}"/>
              </a:ext>
            </a:extLst>
          </p:cNvPr>
          <p:cNvSpPr/>
          <p:nvPr/>
        </p:nvSpPr>
        <p:spPr>
          <a:xfrm>
            <a:off x="228600" y="76200"/>
            <a:ext cx="87630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0070C0"/>
                </a:solidFill>
                <a:latin typeface="+mn-lt"/>
                <a:ea typeface="ヒラギノ角ゴ Pro W3"/>
                <a:cs typeface="ヒラギノ角ゴ Pro W3"/>
              </a:rPr>
              <a:t>How geneticists used synthetic mRNAs to limit the coding possibilities</a:t>
            </a:r>
            <a:endParaRPr lang="zh-CN" altLang="en-US" sz="3200" b="1" dirty="0">
              <a:solidFill>
                <a:srgbClr val="0070C0"/>
              </a:solidFill>
              <a:latin typeface="+mn-lt"/>
              <a:ea typeface="ヒラギノ角ゴ Pro W3"/>
              <a:cs typeface="ヒラギノ角ゴ Pro W3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69EFDBF-7582-443E-8386-3E7134A19916}"/>
              </a:ext>
            </a:extLst>
          </p:cNvPr>
          <p:cNvSpPr txBox="1">
            <a:spLocks noChangeArrowheads="1"/>
          </p:cNvSpPr>
          <p:nvPr/>
        </p:nvSpPr>
        <p:spPr>
          <a:xfrm>
            <a:off x="558800" y="1555638"/>
            <a:ext cx="7937500" cy="622356"/>
          </a:xfrm>
          <a:prstGeom prst="rect">
            <a:avLst/>
          </a:prstGeom>
        </p:spPr>
        <p:txBody>
          <a:bodyPr/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cs typeface="+mn-cs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0" lang="zh-CN" altLang="en-US" sz="2800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诱捕三核苷酸</a:t>
            </a:r>
            <a:endParaRPr kumimoji="0" lang="de-DE" altLang="zh-CN" sz="2400" b="1" kern="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D89532B-DCEF-4E8B-BEA8-26FD9EB706C4}"/>
              </a:ext>
            </a:extLst>
          </p:cNvPr>
          <p:cNvSpPr/>
          <p:nvPr/>
        </p:nvSpPr>
        <p:spPr>
          <a:xfrm>
            <a:off x="5005070" y="3434731"/>
            <a:ext cx="4069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7" lvl="1" indent="0" algn="ctr">
              <a:buNone/>
            </a:pP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用一张滤纸收集复合体，鉴定其上的氨基酸</a:t>
            </a:r>
            <a:endParaRPr lang="en-US" altLang="zh-CN" sz="28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F561A95-BE2D-4FC5-BF45-4D89F045AEBB}"/>
              </a:ext>
            </a:extLst>
          </p:cNvPr>
          <p:cNvGrpSpPr/>
          <p:nvPr/>
        </p:nvGrpSpPr>
        <p:grpSpPr>
          <a:xfrm>
            <a:off x="304800" y="2743200"/>
            <a:ext cx="4572000" cy="2438400"/>
            <a:chOff x="2209800" y="3352800"/>
            <a:chExt cx="4572000" cy="2438400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1FA5EFF5-D48E-4D2F-A64E-B581B15F2856}"/>
                </a:ext>
              </a:extLst>
            </p:cNvPr>
            <p:cNvSpPr/>
            <p:nvPr/>
          </p:nvSpPr>
          <p:spPr>
            <a:xfrm>
              <a:off x="2628900" y="4299214"/>
              <a:ext cx="3505200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indent="0" algn="ctr">
                <a:buNone/>
              </a:pPr>
              <a:r>
                <a:rPr lang="zh-CN" altLang="en-US" sz="2400" b="1" dirty="0">
                  <a:solidFill>
                    <a:schemeClr val="tx2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一个</a:t>
              </a:r>
              <a:r>
                <a:rPr lang="en-US" altLang="zh-CN" sz="2400" b="1" dirty="0">
                  <a:solidFill>
                    <a:schemeClr val="tx2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mRNA</a:t>
              </a:r>
              <a:r>
                <a:rPr lang="zh-CN" altLang="en-US" sz="2400" b="1" dirty="0">
                  <a:solidFill>
                    <a:schemeClr val="tx2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密码子</a:t>
              </a:r>
              <a:r>
                <a:rPr lang="en-US" altLang="zh-CN" sz="2400" b="1" dirty="0">
                  <a:solidFill>
                    <a:schemeClr val="tx2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8526F4F-EB71-47D2-9205-93E76B51BEDB}"/>
                </a:ext>
              </a:extLst>
            </p:cNvPr>
            <p:cNvSpPr/>
            <p:nvPr/>
          </p:nvSpPr>
          <p:spPr>
            <a:xfrm>
              <a:off x="2971800" y="3443385"/>
              <a:ext cx="28194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indent="0" algn="ctr">
                <a:buNone/>
              </a:pPr>
              <a:r>
                <a:rPr lang="zh-CN" altLang="en-US" sz="2400" b="1" dirty="0">
                  <a:solidFill>
                    <a:schemeClr val="tx2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一个核糖体</a:t>
              </a:r>
              <a:endParaRPr lang="en-US" altLang="zh-CN" sz="2800" b="1" dirty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0274CCE-E6B8-4166-A39C-AFA99C26A3C8}"/>
                </a:ext>
              </a:extLst>
            </p:cNvPr>
            <p:cNvSpPr/>
            <p:nvPr/>
          </p:nvSpPr>
          <p:spPr>
            <a:xfrm>
              <a:off x="2209800" y="5036452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lvl="1" indent="0" algn="ctr">
                <a:buNone/>
              </a:pPr>
              <a:r>
                <a:rPr lang="zh-CN" altLang="en-US" sz="2400" b="1" dirty="0">
                  <a:solidFill>
                    <a:srgbClr val="333399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一个同位素标记的氨酰</a:t>
              </a:r>
              <a:r>
                <a:rPr lang="en-US" altLang="zh-CN" sz="2400" b="1" dirty="0">
                  <a:solidFill>
                    <a:srgbClr val="333399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-tRNA</a:t>
              </a:r>
              <a:endParaRPr lang="en-US" altLang="zh-CN" sz="2800" b="1" dirty="0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37A50AE3-4F2A-4721-9761-DAD267014989}"/>
                </a:ext>
              </a:extLst>
            </p:cNvPr>
            <p:cNvSpPr txBox="1"/>
            <p:nvPr/>
          </p:nvSpPr>
          <p:spPr>
            <a:xfrm>
              <a:off x="3733800" y="3770913"/>
              <a:ext cx="1524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tx2"/>
                  </a:solidFill>
                </a:rPr>
                <a:t>+</a:t>
              </a:r>
              <a:endParaRPr lang="zh-CN" altLang="en-US" sz="3200" b="1" dirty="0">
                <a:solidFill>
                  <a:schemeClr val="tx2"/>
                </a:solidFill>
              </a:endParaRPr>
            </a:p>
          </p:txBody>
        </p:sp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E5951175-108A-4AD1-98CF-765B3E09CD9D}"/>
                </a:ext>
              </a:extLst>
            </p:cNvPr>
            <p:cNvSpPr/>
            <p:nvPr/>
          </p:nvSpPr>
          <p:spPr bwMode="auto">
            <a:xfrm>
              <a:off x="2362200" y="3352800"/>
              <a:ext cx="4267200" cy="2438400"/>
            </a:xfrm>
            <a:prstGeom prst="roundRect">
              <a:avLst/>
            </a:prstGeom>
            <a:noFill/>
            <a:ln>
              <a:solidFill>
                <a:srgbClr val="0070C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CN" altLang="en-US" sz="25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5F916916-FE85-476D-9BF2-DAB39EE6D65D}"/>
                </a:ext>
              </a:extLst>
            </p:cNvPr>
            <p:cNvSpPr txBox="1"/>
            <p:nvPr/>
          </p:nvSpPr>
          <p:spPr>
            <a:xfrm>
              <a:off x="3733800" y="4560658"/>
              <a:ext cx="1524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tx2"/>
                  </a:solidFill>
                </a:rPr>
                <a:t>+</a:t>
              </a:r>
              <a:endParaRPr lang="zh-CN" altLang="en-US" sz="32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5" name="箭头: 右 14">
            <a:extLst>
              <a:ext uri="{FF2B5EF4-FFF2-40B4-BE49-F238E27FC236}">
                <a16:creationId xmlns:a16="http://schemas.microsoft.com/office/drawing/2014/main" id="{71732DD8-278A-42C5-83D7-F7E5E73954BA}"/>
              </a:ext>
            </a:extLst>
          </p:cNvPr>
          <p:cNvSpPr/>
          <p:nvPr/>
        </p:nvSpPr>
        <p:spPr bwMode="auto">
          <a:xfrm>
            <a:off x="4876800" y="3810000"/>
            <a:ext cx="457200" cy="228600"/>
          </a:xfrm>
          <a:prstGeom prst="rightArrow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34925" cap="flat" cmpd="sng" algn="ctr">
            <a:solidFill>
              <a:srgbClr val="3333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9403972-C691-46D8-8820-42E8F7CEA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2275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图片 1">
            <a:extLst>
              <a:ext uri="{FF2B5EF4-FFF2-40B4-BE49-F238E27FC236}">
                <a16:creationId xmlns:a16="http://schemas.microsoft.com/office/drawing/2014/main" id="{CABB91E7-A6DF-48E1-B0BA-4A6EB7B26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46138"/>
            <a:ext cx="6153150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55396031-2680-4359-A9F2-F9412645C7A3}"/>
              </a:ext>
            </a:extLst>
          </p:cNvPr>
          <p:cNvSpPr/>
          <p:nvPr/>
        </p:nvSpPr>
        <p:spPr>
          <a:xfrm>
            <a:off x="1143000" y="228600"/>
            <a:ext cx="73914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b="1" dirty="0">
                <a:solidFill>
                  <a:srgbClr val="0070C0"/>
                </a:solidFill>
                <a:latin typeface="+mn-lt"/>
              </a:rPr>
              <a:t>Cracking the genetic code with mini-mRNAs</a:t>
            </a:r>
            <a:endParaRPr lang="zh-CN" altLang="en-US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7A3B68A-3286-43D6-88B2-D461093D6C7E}"/>
              </a:ext>
            </a:extLst>
          </p:cNvPr>
          <p:cNvSpPr/>
          <p:nvPr/>
        </p:nvSpPr>
        <p:spPr>
          <a:xfrm>
            <a:off x="5126038" y="6096000"/>
            <a:ext cx="41021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dirty="0">
                <a:solidFill>
                  <a:srgbClr val="0070C0"/>
                </a:solidFill>
                <a:latin typeface="+mn-lt"/>
              </a:rPr>
              <a:t>1965,Nirenberg and Philip </a:t>
            </a:r>
            <a:r>
              <a:rPr lang="en-US" altLang="zh-CN" sz="2000" b="1" dirty="0" err="1">
                <a:solidFill>
                  <a:srgbClr val="0070C0"/>
                </a:solidFill>
                <a:latin typeface="+mn-lt"/>
              </a:rPr>
              <a:t>Leder</a:t>
            </a:r>
            <a:endParaRPr lang="zh-CN" altLang="en-US" sz="2000" b="1" dirty="0">
              <a:solidFill>
                <a:srgbClr val="0070C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>
            <a:extLst>
              <a:ext uri="{FF2B5EF4-FFF2-40B4-BE49-F238E27FC236}">
                <a16:creationId xmlns:a16="http://schemas.microsoft.com/office/drawing/2014/main" id="{D3D5DEE8-3910-4AB1-B49C-24A88A9A3CA3}"/>
              </a:ext>
            </a:extLst>
          </p:cNvPr>
          <p:cNvGrpSpPr>
            <a:grpSpLocks/>
          </p:cNvGrpSpPr>
          <p:nvPr/>
        </p:nvGrpSpPr>
        <p:grpSpPr bwMode="auto">
          <a:xfrm>
            <a:off x="107950" y="2697163"/>
            <a:ext cx="1204913" cy="876300"/>
            <a:chOff x="68" y="1699"/>
            <a:chExt cx="759" cy="552"/>
          </a:xfrm>
        </p:grpSpPr>
        <p:sp>
          <p:nvSpPr>
            <p:cNvPr id="29719" name="Rectangle 3">
              <a:extLst>
                <a:ext uri="{FF2B5EF4-FFF2-40B4-BE49-F238E27FC236}">
                  <a16:creationId xmlns:a16="http://schemas.microsoft.com/office/drawing/2014/main" id="{26D29C9D-A408-44ED-AE93-4FA0FF6044E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86" y="1675"/>
              <a:ext cx="552" cy="599"/>
            </a:xfrm>
            <a:prstGeom prst="rect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764700"/>
                </a:gs>
              </a:gsLst>
              <a:lin ang="5400000" scaled="1"/>
            </a:gradFill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dist="179605" dir="487806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kumimoji="0" lang="zh-CN" altLang="en-US" sz="1800">
                <a:ea typeface="宋体" panose="02010600030101010101" pitchFamily="2" charset="-122"/>
              </a:endParaRPr>
            </a:p>
          </p:txBody>
        </p:sp>
        <p:sp>
          <p:nvSpPr>
            <p:cNvPr id="29720" name="Text Box 4">
              <a:extLst>
                <a:ext uri="{FF2B5EF4-FFF2-40B4-BE49-F238E27FC236}">
                  <a16:creationId xmlns:a16="http://schemas.microsoft.com/office/drawing/2014/main" id="{73EAFA35-61A5-4419-A80D-84AEF370993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68" y="1874"/>
              <a:ext cx="75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0" lang="en-US" altLang="zh-CN" sz="1600" b="1" dirty="0">
                  <a:solidFill>
                    <a:schemeClr val="bg2"/>
                  </a:solidFill>
                  <a:ea typeface="宋体" panose="02010600030101010101" pitchFamily="2" charset="-122"/>
                </a:rPr>
                <a:t>1967~1970</a:t>
              </a:r>
            </a:p>
          </p:txBody>
        </p:sp>
      </p:grpSp>
      <p:grpSp>
        <p:nvGrpSpPr>
          <p:cNvPr id="3" name="Group 25">
            <a:extLst>
              <a:ext uri="{FF2B5EF4-FFF2-40B4-BE49-F238E27FC236}">
                <a16:creationId xmlns:a16="http://schemas.microsoft.com/office/drawing/2014/main" id="{FAAFE063-22E2-48C5-A258-804A26BFD829}"/>
              </a:ext>
            </a:extLst>
          </p:cNvPr>
          <p:cNvGrpSpPr>
            <a:grpSpLocks/>
          </p:cNvGrpSpPr>
          <p:nvPr/>
        </p:nvGrpSpPr>
        <p:grpSpPr bwMode="auto">
          <a:xfrm>
            <a:off x="2182813" y="4570413"/>
            <a:ext cx="949325" cy="874712"/>
            <a:chOff x="1375" y="2879"/>
            <a:chExt cx="598" cy="551"/>
          </a:xfrm>
        </p:grpSpPr>
        <p:sp>
          <p:nvSpPr>
            <p:cNvPr id="589829" name="Rectangle 5">
              <a:extLst>
                <a:ext uri="{FF2B5EF4-FFF2-40B4-BE49-F238E27FC236}">
                  <a16:creationId xmlns:a16="http://schemas.microsoft.com/office/drawing/2014/main" id="{6B5DE132-E267-4027-8EA8-274758EA1005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261775">
              <a:off x="1401" y="2817"/>
              <a:ext cx="551" cy="598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dist="179605" dir="487806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 charset="0"/>
                <a:ea typeface="宋体" pitchFamily="2" charset="-122"/>
              </a:endParaRPr>
            </a:p>
          </p:txBody>
        </p:sp>
        <p:sp>
          <p:nvSpPr>
            <p:cNvPr id="29718" name="Text Box 6">
              <a:extLst>
                <a:ext uri="{FF2B5EF4-FFF2-40B4-BE49-F238E27FC236}">
                  <a16:creationId xmlns:a16="http://schemas.microsoft.com/office/drawing/2014/main" id="{B9E364A6-46A8-4B77-9AB7-D6C747C9D92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 rot="-165632">
              <a:off x="1471" y="2960"/>
              <a:ext cx="400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0" lang="en-US" altLang="zh-CN" sz="1600" b="1">
                  <a:solidFill>
                    <a:srgbClr val="000000"/>
                  </a:solidFill>
                  <a:ea typeface="宋体" panose="02010600030101010101" pitchFamily="2" charset="-122"/>
                </a:rPr>
                <a:t>1965</a:t>
              </a:r>
            </a:p>
            <a:p>
              <a:pPr algn="ctr"/>
              <a:r>
                <a:rPr kumimoji="0" lang="en-US" altLang="zh-CN" sz="1600" b="1">
                  <a:solidFill>
                    <a:srgbClr val="000000"/>
                  </a:solidFill>
                  <a:ea typeface="宋体" panose="02010600030101010101" pitchFamily="2" charset="-122"/>
                </a:rPr>
                <a:t>1977</a:t>
              </a:r>
            </a:p>
          </p:txBody>
        </p:sp>
      </p:grpSp>
      <p:grpSp>
        <p:nvGrpSpPr>
          <p:cNvPr id="4" name="Group 26">
            <a:extLst>
              <a:ext uri="{FF2B5EF4-FFF2-40B4-BE49-F238E27FC236}">
                <a16:creationId xmlns:a16="http://schemas.microsoft.com/office/drawing/2014/main" id="{3C295687-15F4-4E11-8758-9D36B1AFAC18}"/>
              </a:ext>
            </a:extLst>
          </p:cNvPr>
          <p:cNvGrpSpPr>
            <a:grpSpLocks/>
          </p:cNvGrpSpPr>
          <p:nvPr/>
        </p:nvGrpSpPr>
        <p:grpSpPr bwMode="auto">
          <a:xfrm>
            <a:off x="4446588" y="4065588"/>
            <a:ext cx="1204912" cy="876300"/>
            <a:chOff x="2801" y="2561"/>
            <a:chExt cx="759" cy="552"/>
          </a:xfrm>
        </p:grpSpPr>
        <p:sp>
          <p:nvSpPr>
            <p:cNvPr id="589831" name="Rectangle 7">
              <a:extLst>
                <a:ext uri="{FF2B5EF4-FFF2-40B4-BE49-F238E27FC236}">
                  <a16:creationId xmlns:a16="http://schemas.microsoft.com/office/drawing/2014/main" id="{DC3F5E38-29B4-496C-9C99-AE28A1181B1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2908" y="2537"/>
              <a:ext cx="552" cy="599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dist="179605" dir="487806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 charset="0"/>
                <a:ea typeface="宋体" pitchFamily="2" charset="-122"/>
              </a:endParaRPr>
            </a:p>
          </p:txBody>
        </p:sp>
        <p:sp>
          <p:nvSpPr>
            <p:cNvPr id="29716" name="Text Box 8">
              <a:extLst>
                <a:ext uri="{FF2B5EF4-FFF2-40B4-BE49-F238E27FC236}">
                  <a16:creationId xmlns:a16="http://schemas.microsoft.com/office/drawing/2014/main" id="{39A0C0B2-6201-43D2-AEDD-67C92FCE905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801" y="2726"/>
              <a:ext cx="75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0" lang="en-US" altLang="zh-CN" sz="1600" b="1">
                  <a:solidFill>
                    <a:srgbClr val="000000"/>
                  </a:solidFill>
                  <a:ea typeface="宋体" panose="02010600030101010101" pitchFamily="2" charset="-122"/>
                </a:rPr>
                <a:t>1972~1983</a:t>
              </a:r>
            </a:p>
          </p:txBody>
        </p:sp>
      </p:grpSp>
      <p:grpSp>
        <p:nvGrpSpPr>
          <p:cNvPr id="5" name="Group 27">
            <a:extLst>
              <a:ext uri="{FF2B5EF4-FFF2-40B4-BE49-F238E27FC236}">
                <a16:creationId xmlns:a16="http://schemas.microsoft.com/office/drawing/2014/main" id="{AD809DF1-38A8-4DE1-86EC-96F574916E58}"/>
              </a:ext>
            </a:extLst>
          </p:cNvPr>
          <p:cNvGrpSpPr>
            <a:grpSpLocks/>
          </p:cNvGrpSpPr>
          <p:nvPr/>
        </p:nvGrpSpPr>
        <p:grpSpPr bwMode="auto">
          <a:xfrm>
            <a:off x="7049611" y="1873111"/>
            <a:ext cx="1204913" cy="874713"/>
            <a:chOff x="4706" y="1200"/>
            <a:chExt cx="759" cy="551"/>
          </a:xfrm>
        </p:grpSpPr>
        <p:sp>
          <p:nvSpPr>
            <p:cNvPr id="29713" name="Rectangle 9">
              <a:extLst>
                <a:ext uri="{FF2B5EF4-FFF2-40B4-BE49-F238E27FC236}">
                  <a16:creationId xmlns:a16="http://schemas.microsoft.com/office/drawing/2014/main" id="{3EA04847-80B2-40B9-8CDA-D631117E4C43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4773" y="1176"/>
              <a:ext cx="551" cy="599"/>
            </a:xfrm>
            <a:prstGeom prst="rect">
              <a:avLst/>
            </a:prstGeom>
            <a:gradFill rotWithShape="1">
              <a:gsLst>
                <a:gs pos="0">
                  <a:srgbClr val="FF7C5D"/>
                </a:gs>
                <a:gs pos="100000">
                  <a:srgbClr val="76392B"/>
                </a:gs>
              </a:gsLst>
              <a:lin ang="5400000" scaled="1"/>
            </a:gradFill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dist="179605" dir="487806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kumimoji="0" lang="zh-CN" altLang="en-US" sz="1800">
                <a:ea typeface="宋体" panose="02010600030101010101" pitchFamily="2" charset="-122"/>
              </a:endParaRPr>
            </a:p>
          </p:txBody>
        </p:sp>
        <p:sp>
          <p:nvSpPr>
            <p:cNvPr id="29714" name="Text Box 10">
              <a:extLst>
                <a:ext uri="{FF2B5EF4-FFF2-40B4-BE49-F238E27FC236}">
                  <a16:creationId xmlns:a16="http://schemas.microsoft.com/office/drawing/2014/main" id="{7C5A8296-5F1F-4E35-B161-1DE38977BD8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706" y="1404"/>
              <a:ext cx="75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0" lang="en-US" altLang="zh-CN" sz="1600" b="1">
                  <a:solidFill>
                    <a:srgbClr val="000000"/>
                  </a:solidFill>
                  <a:ea typeface="宋体" panose="02010600030101010101" pitchFamily="2" charset="-122"/>
                </a:rPr>
                <a:t>1983~1988</a:t>
              </a:r>
            </a:p>
          </p:txBody>
        </p:sp>
      </p:grpSp>
      <p:sp>
        <p:nvSpPr>
          <p:cNvPr id="589835" name="Line 11">
            <a:extLst>
              <a:ext uri="{FF2B5EF4-FFF2-40B4-BE49-F238E27FC236}">
                <a16:creationId xmlns:a16="http://schemas.microsoft.com/office/drawing/2014/main" id="{9E2B4593-AAD2-416A-9F1F-3F20DA885783}"/>
              </a:ext>
            </a:extLst>
          </p:cNvPr>
          <p:cNvSpPr>
            <a:spLocks noChangeShapeType="1"/>
          </p:cNvSpPr>
          <p:nvPr/>
        </p:nvSpPr>
        <p:spPr bwMode="gray">
          <a:xfrm>
            <a:off x="1187450" y="3573463"/>
            <a:ext cx="1081088" cy="1008062"/>
          </a:xfrm>
          <a:prstGeom prst="lin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89836" name="Line 12">
            <a:extLst>
              <a:ext uri="{FF2B5EF4-FFF2-40B4-BE49-F238E27FC236}">
                <a16:creationId xmlns:a16="http://schemas.microsoft.com/office/drawing/2014/main" id="{E6BEE8BA-49CE-465C-AB2C-EFAAB2776446}"/>
              </a:ext>
            </a:extLst>
          </p:cNvPr>
          <p:cNvSpPr>
            <a:spLocks noChangeShapeType="1"/>
          </p:cNvSpPr>
          <p:nvPr/>
        </p:nvSpPr>
        <p:spPr bwMode="gray">
          <a:xfrm flipV="1">
            <a:off x="3492500" y="4724400"/>
            <a:ext cx="1008063" cy="215900"/>
          </a:xfrm>
          <a:prstGeom prst="lin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89837" name="Line 13">
            <a:extLst>
              <a:ext uri="{FF2B5EF4-FFF2-40B4-BE49-F238E27FC236}">
                <a16:creationId xmlns:a16="http://schemas.microsoft.com/office/drawing/2014/main" id="{21EAA574-224D-49BF-8C6D-515C68D998C5}"/>
              </a:ext>
            </a:extLst>
          </p:cNvPr>
          <p:cNvSpPr>
            <a:spLocks noChangeShapeType="1"/>
          </p:cNvSpPr>
          <p:nvPr/>
        </p:nvSpPr>
        <p:spPr bwMode="gray">
          <a:xfrm flipV="1">
            <a:off x="5651500" y="2675992"/>
            <a:ext cx="1573188" cy="1473732"/>
          </a:xfrm>
          <a:prstGeom prst="lin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89844" name="Text Box 20">
            <a:extLst>
              <a:ext uri="{FF2B5EF4-FFF2-40B4-BE49-F238E27FC236}">
                <a16:creationId xmlns:a16="http://schemas.microsoft.com/office/drawing/2014/main" id="{4274D1CC-A2AA-4662-B3D9-3FCB4ADA8B63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5724525" y="4724400"/>
            <a:ext cx="316865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>
              <a:buFont typeface="Wingdings" panose="05000000000000000000" pitchFamily="2" charset="2"/>
              <a:buChar char="l"/>
              <a:defRPr kumimoji="0" sz="2000" b="1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altLang="zh-CN" dirty="0"/>
              <a:t> DNA</a:t>
            </a:r>
            <a:r>
              <a:rPr lang="zh-CN" altLang="en-US" dirty="0"/>
              <a:t>体外重组实现</a:t>
            </a:r>
          </a:p>
          <a:p>
            <a:r>
              <a:rPr lang="zh-CN" altLang="en-US" dirty="0"/>
              <a:t> 重组</a:t>
            </a:r>
            <a:r>
              <a:rPr lang="en-US" altLang="zh-CN" dirty="0"/>
              <a:t>DNA</a:t>
            </a:r>
            <a:r>
              <a:rPr lang="zh-CN" altLang="en-US" dirty="0"/>
              <a:t>表达实验成功</a:t>
            </a:r>
          </a:p>
          <a:p>
            <a:r>
              <a:rPr lang="zh-CN" altLang="en-US" dirty="0"/>
              <a:t> 第一例转基因动物问世</a:t>
            </a:r>
          </a:p>
          <a:p>
            <a:pPr>
              <a:buNone/>
            </a:pPr>
            <a:r>
              <a:rPr lang="zh-CN" altLang="en-US" dirty="0"/>
              <a:t>     </a:t>
            </a:r>
            <a:r>
              <a:rPr lang="en-US" altLang="zh-CN" dirty="0"/>
              <a:t>1980. </a:t>
            </a:r>
            <a:r>
              <a:rPr lang="zh-CN" altLang="en-US" dirty="0"/>
              <a:t>转基因小鼠 </a:t>
            </a:r>
          </a:p>
          <a:p>
            <a:pPr>
              <a:buNone/>
            </a:pPr>
            <a:r>
              <a:rPr lang="en-US" altLang="zh-CN" dirty="0"/>
              <a:t>     1983. </a:t>
            </a:r>
            <a:r>
              <a:rPr lang="zh-CN" altLang="en-US" dirty="0"/>
              <a:t>转基因烟草</a:t>
            </a:r>
          </a:p>
        </p:txBody>
      </p:sp>
      <p:sp>
        <p:nvSpPr>
          <p:cNvPr id="589845" name="Text Box 21">
            <a:extLst>
              <a:ext uri="{FF2B5EF4-FFF2-40B4-BE49-F238E27FC236}">
                <a16:creationId xmlns:a16="http://schemas.microsoft.com/office/drawing/2014/main" id="{BD3C1FB0-1B54-4754-977F-E5BD6B445B0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620044" y="2164356"/>
            <a:ext cx="46799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l"/>
            </a:pPr>
            <a:r>
              <a:rPr kumimoji="0" lang="zh-CN" altLang="en-US" sz="20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基因转移载体的发现</a:t>
            </a:r>
          </a:p>
          <a:p>
            <a:pPr>
              <a:buFont typeface="Wingdings" panose="05000000000000000000" pitchFamily="2" charset="2"/>
              <a:buNone/>
            </a:pPr>
            <a:r>
              <a:rPr kumimoji="0" lang="zh-CN" altLang="en-US" sz="18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lang="en-US" altLang="zh-CN" sz="18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1967. </a:t>
            </a:r>
            <a:r>
              <a:rPr kumimoji="0" lang="zh-CN" altLang="en-US" sz="18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罗思 </a:t>
            </a:r>
            <a:r>
              <a:rPr kumimoji="0" lang="en-US" altLang="zh-CN" sz="18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&amp; </a:t>
            </a:r>
            <a:r>
              <a:rPr kumimoji="0" lang="zh-CN" altLang="en-US" sz="18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海林斯基 质粒</a:t>
            </a:r>
          </a:p>
          <a:p>
            <a:pPr>
              <a:buFont typeface="Wingdings" panose="05000000000000000000" pitchFamily="2" charset="2"/>
              <a:buChar char="l"/>
            </a:pPr>
            <a:r>
              <a:rPr kumimoji="0" lang="zh-CN" altLang="en-US" sz="20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工具酶的发现</a:t>
            </a:r>
          </a:p>
          <a:p>
            <a:pPr>
              <a:buFont typeface="Wingdings" panose="05000000000000000000" pitchFamily="2" charset="2"/>
              <a:buNone/>
            </a:pPr>
            <a:r>
              <a:rPr kumimoji="0" lang="zh-CN" altLang="en-US" sz="20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lang="en-US" altLang="zh-CN" sz="18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1970. </a:t>
            </a:r>
            <a:r>
              <a:rPr kumimoji="0" lang="zh-CN" altLang="en-US" sz="18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阿尔伯</a:t>
            </a:r>
            <a:r>
              <a:rPr kumimoji="0" lang="en-US" altLang="zh-CN" sz="18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kumimoji="0" lang="zh-CN" altLang="en-US" sz="18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内森斯 </a:t>
            </a:r>
            <a:r>
              <a:rPr kumimoji="0" lang="en-US" altLang="zh-CN" sz="18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&amp; </a:t>
            </a:r>
            <a:r>
              <a:rPr kumimoji="0" lang="zh-CN" altLang="en-US" sz="18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史密斯</a:t>
            </a:r>
          </a:p>
          <a:p>
            <a:pPr>
              <a:buFont typeface="Wingdings" panose="05000000000000000000" pitchFamily="2" charset="2"/>
              <a:buNone/>
            </a:pPr>
            <a:r>
              <a:rPr kumimoji="0" lang="zh-CN" altLang="en-US" sz="1800" b="1" dirty="0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发现限制性核酸内切酶</a:t>
            </a:r>
            <a:endParaRPr kumimoji="0" lang="en-US" altLang="zh-CN" sz="1800" b="1" dirty="0">
              <a:solidFill>
                <a:schemeClr val="bg2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89846" name="Text Box 22">
            <a:extLst>
              <a:ext uri="{FF2B5EF4-FFF2-40B4-BE49-F238E27FC236}">
                <a16:creationId xmlns:a16="http://schemas.microsoft.com/office/drawing/2014/main" id="{2E1718AD-7994-4F8E-81A4-B68324AF2D55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415897" y="5654460"/>
            <a:ext cx="52562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>
              <a:buFont typeface="Wingdings" panose="05000000000000000000" pitchFamily="2" charset="2"/>
              <a:buChar char="l"/>
              <a:defRPr kumimoji="0" sz="2000" b="1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altLang="zh-CN" dirty="0"/>
              <a:t> DNA</a:t>
            </a:r>
            <a:r>
              <a:rPr lang="zh-CN" altLang="en-US" dirty="0"/>
              <a:t>合成和测序技术的发明</a:t>
            </a:r>
          </a:p>
          <a:p>
            <a:pPr>
              <a:buNone/>
            </a:pPr>
            <a:r>
              <a:rPr lang="zh-CN" altLang="en-US" dirty="0"/>
              <a:t>     </a:t>
            </a:r>
            <a:r>
              <a:rPr lang="en-US" altLang="zh-CN" dirty="0"/>
              <a:t>1965.</a:t>
            </a:r>
            <a:r>
              <a:rPr lang="zh-CN" altLang="en-US" dirty="0"/>
              <a:t>桑格（</a:t>
            </a:r>
            <a:r>
              <a:rPr lang="en-US" altLang="zh-CN" dirty="0"/>
              <a:t>E. Sanger</a:t>
            </a:r>
            <a:r>
              <a:rPr lang="zh-CN" altLang="en-US" dirty="0"/>
              <a:t>）氨基酸序列分析</a:t>
            </a:r>
          </a:p>
          <a:p>
            <a:pPr>
              <a:buNone/>
            </a:pPr>
            <a:r>
              <a:rPr lang="en-US" altLang="zh-CN" dirty="0"/>
              <a:t>     1977. DNA</a:t>
            </a:r>
            <a:r>
              <a:rPr lang="zh-CN" altLang="en-US" dirty="0"/>
              <a:t>序列分析</a:t>
            </a:r>
            <a:endParaRPr lang="en-US" altLang="zh-CN" dirty="0"/>
          </a:p>
        </p:txBody>
      </p:sp>
      <p:sp>
        <p:nvSpPr>
          <p:cNvPr id="589847" name="Text Box 23">
            <a:extLst>
              <a:ext uri="{FF2B5EF4-FFF2-40B4-BE49-F238E27FC236}">
                <a16:creationId xmlns:a16="http://schemas.microsoft.com/office/drawing/2014/main" id="{019EF289-A7FD-48C4-983E-D5F19867804D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6542247" y="3219520"/>
            <a:ext cx="28082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>
              <a:buFont typeface="Wingdings" panose="05000000000000000000" pitchFamily="2" charset="2"/>
              <a:buChar char="l"/>
              <a:defRPr kumimoji="0" sz="2000" b="1">
                <a:solidFill>
                  <a:schemeClr val="bg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altLang="zh-CN" dirty="0"/>
              <a:t> PCR</a:t>
            </a:r>
            <a:r>
              <a:rPr lang="zh-CN" altLang="en-US" dirty="0"/>
              <a:t>技术的发明</a:t>
            </a:r>
          </a:p>
          <a:p>
            <a:pPr>
              <a:buNone/>
            </a:pPr>
            <a:r>
              <a:rPr lang="en-US" altLang="zh-CN" dirty="0"/>
              <a:t>    K. Mullis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3252A070-8299-417B-844E-2DEE81EE0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72256"/>
            <a:ext cx="8534400" cy="743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cs typeface="+mn-cs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sz="32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相关技术的飞速发展</a:t>
            </a:r>
            <a:endParaRPr kumimoji="0" lang="en-US" altLang="zh-CN" sz="3200" b="1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8321A20A-DF5F-46B6-B8B1-6F9A6F9135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82000" cy="646331"/>
          </a:xfrm>
        </p:spPr>
        <p:txBody>
          <a:bodyPr/>
          <a:lstStyle/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基因工程的诞生过程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89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89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89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89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89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89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89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9844" grpId="0"/>
      <p:bldP spid="589845" grpId="0"/>
      <p:bldP spid="589846" grpId="0"/>
      <p:bldP spid="5898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13EFF594-3406-47F4-A612-441D703FB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112713"/>
            <a:ext cx="5557838" cy="674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4280892-F87A-49B4-B44C-B2B6DBDDF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16</a:t>
            </a:fld>
            <a:endParaRPr lang="en-US" altLang="zh-CN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7D4DA3BB-B9BC-4BD5-963B-9513B57407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2883" y="152400"/>
            <a:ext cx="8534400" cy="646331"/>
          </a:xfrm>
        </p:spPr>
        <p:txBody>
          <a:bodyPr/>
          <a:lstStyle/>
          <a:p>
            <a:r>
              <a:rPr lang="en-US" altLang="zh-CN" sz="4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lang="zh-CN" altLang="en-US" sz="4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测序</a:t>
            </a:r>
            <a:r>
              <a:rPr lang="zh-CN" altLang="en-US" sz="3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3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DNA Sequencing</a:t>
            </a:r>
            <a:r>
              <a:rPr lang="zh-CN" altLang="en-US" sz="3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D3153C2C-073D-4339-BAFC-AB74FFA73F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479682" cy="1920526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40000"/>
              </a:spcBef>
              <a:spcAft>
                <a:spcPct val="15000"/>
              </a:spcAft>
            </a:pP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Sanger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法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——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双脱氧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终止法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Times New Roman" panose="02020603050405020304" pitchFamily="18" charset="0"/>
              <a:buChar char="⁃"/>
            </a:pP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双脱氧核糖核苷酸（</a:t>
            </a:r>
            <a:r>
              <a:rPr lang="en-US" altLang="zh-CN" b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ddNTP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）连接到不同长度的合成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链上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F0AFAFC-6E97-41BE-BB92-F1BC762520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533" y="2987326"/>
            <a:ext cx="3367667" cy="2575274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16576B0E-C206-4E71-BD78-19017147D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892" y="3352800"/>
            <a:ext cx="5061108" cy="298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cs typeface="+mn-cs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1">
              <a:spcBef>
                <a:spcPts val="1200"/>
              </a:spcBef>
              <a:spcAft>
                <a:spcPts val="1200"/>
              </a:spcAft>
              <a:buFont typeface="Times New Roman" panose="02020603050405020304" pitchFamily="18" charset="0"/>
              <a:buChar char="⁃"/>
            </a:pPr>
            <a:r>
              <a:rPr kumimoji="0" lang="zh-CN" altLang="en-US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每种类型的</a:t>
            </a:r>
            <a:r>
              <a:rPr kumimoji="0" lang="en-US" altLang="zh-CN" b="1" kern="0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ddNTP</a:t>
            </a:r>
            <a:r>
              <a:rPr kumimoji="0" lang="zh-CN" altLang="en-US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都带有独特的荧光标记，可识别每个</a:t>
            </a:r>
            <a:r>
              <a:rPr kumimoji="0" lang="en-US" altLang="zh-CN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片段末端的核苷酸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Times New Roman" panose="02020603050405020304" pitchFamily="18" charset="0"/>
              <a:buChar char="⁃"/>
            </a:pPr>
            <a:r>
              <a:rPr kumimoji="0" lang="zh-CN" altLang="en-US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从产生的光谱图中读取</a:t>
            </a:r>
            <a:r>
              <a:rPr kumimoji="0" lang="en-US" altLang="zh-CN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序列</a:t>
            </a:r>
            <a:endParaRPr kumimoji="0" lang="en-US" altLang="zh-CN" b="1" kern="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EE19BE3-CBCA-4EF5-B035-7F2725FEDA61}"/>
              </a:ext>
            </a:extLst>
          </p:cNvPr>
          <p:cNvSpPr/>
          <p:nvPr/>
        </p:nvSpPr>
        <p:spPr>
          <a:xfrm>
            <a:off x="6629400" y="5486400"/>
            <a:ext cx="118013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ddNTP</a:t>
            </a:r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E583F03-FC00-47BE-A808-C35778B8763E}"/>
              </a:ext>
            </a:extLst>
          </p:cNvPr>
          <p:cNvSpPr/>
          <p:nvPr/>
        </p:nvSpPr>
        <p:spPr bwMode="auto">
          <a:xfrm>
            <a:off x="5410200" y="2895600"/>
            <a:ext cx="3505200" cy="3067854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098FE05-70D8-4486-B3BC-060E0DDB8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17</a:t>
            </a:fld>
            <a:endParaRPr lang="en-US" altLang="zh-CN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8" descr="20_12-DideoxyChainTerm-U">
            <a:extLst>
              <a:ext uri="{FF2B5EF4-FFF2-40B4-BE49-F238E27FC236}">
                <a16:creationId xmlns:a16="http://schemas.microsoft.com/office/drawing/2014/main" id="{FEE7DD55-B190-411A-BB55-CAD55EDB8C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4"/>
          <a:stretch/>
        </p:blipFill>
        <p:spPr bwMode="auto">
          <a:xfrm>
            <a:off x="2197100" y="174625"/>
            <a:ext cx="4756150" cy="644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9">
            <a:extLst>
              <a:ext uri="{FF2B5EF4-FFF2-40B4-BE49-F238E27FC236}">
                <a16:creationId xmlns:a16="http://schemas.microsoft.com/office/drawing/2014/main" id="{3B468B80-D7B0-4C02-B9C5-8FB26DBFE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5268913"/>
            <a:ext cx="1036638" cy="182562"/>
          </a:xfrm>
          <a:prstGeom prst="rect">
            <a:avLst/>
          </a:prstGeom>
          <a:solidFill>
            <a:srgbClr val="FECD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4820" name="Rectangle 10">
            <a:extLst>
              <a:ext uri="{FF2B5EF4-FFF2-40B4-BE49-F238E27FC236}">
                <a16:creationId xmlns:a16="http://schemas.microsoft.com/office/drawing/2014/main" id="{ED2ACBB3-DDA5-4F98-B287-1BA74C0656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207963"/>
            <a:ext cx="1036638" cy="182562"/>
          </a:xfrm>
          <a:prstGeom prst="rect">
            <a:avLst/>
          </a:prstGeom>
          <a:solidFill>
            <a:srgbClr val="FECD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4821" name="Text Box 12">
            <a:extLst>
              <a:ext uri="{FF2B5EF4-FFF2-40B4-BE49-F238E27FC236}">
                <a16:creationId xmlns:a16="http://schemas.microsoft.com/office/drawing/2014/main" id="{0ED8FCB2-83A9-4A6D-995F-44CFC055A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0675" y="582613"/>
            <a:ext cx="914400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800" b="1">
                <a:ea typeface="ヒラギノ角ゴ Pro W3" pitchFamily="48" charset="-128"/>
              </a:rPr>
              <a:t>DNA</a:t>
            </a:r>
            <a:br>
              <a:rPr kumimoji="0" lang="en-US" altLang="zh-CN" sz="800" b="1">
                <a:ea typeface="ヒラギノ角ゴ Pro W3" pitchFamily="48" charset="-128"/>
              </a:rPr>
            </a:br>
            <a:r>
              <a:rPr kumimoji="0" lang="en-US" altLang="zh-CN" sz="800" b="1">
                <a:ea typeface="ヒラギノ角ゴ Pro W3" pitchFamily="48" charset="-128"/>
              </a:rPr>
              <a:t>(template strand)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22" name="Text Box 13">
            <a:extLst>
              <a:ext uri="{FF2B5EF4-FFF2-40B4-BE49-F238E27FC236}">
                <a16:creationId xmlns:a16="http://schemas.microsoft.com/office/drawing/2014/main" id="{2819020E-E18A-47F4-A086-38ABB07AC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238" y="234950"/>
            <a:ext cx="765175" cy="11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000" b="1">
                <a:solidFill>
                  <a:srgbClr val="563A84"/>
                </a:solidFill>
                <a:ea typeface="ヒラギノ角ゴ Pro W3" pitchFamily="48" charset="-128"/>
              </a:rPr>
              <a:t>TECHNIQUE</a:t>
            </a:r>
            <a:endParaRPr kumimoji="0" lang="en-US" altLang="zh-CN" sz="900" b="1">
              <a:solidFill>
                <a:srgbClr val="563A84"/>
              </a:solidFill>
              <a:ea typeface="ヒラギノ角ゴ Pro W3" pitchFamily="48" charset="-128"/>
            </a:endParaRPr>
          </a:p>
        </p:txBody>
      </p:sp>
      <p:sp>
        <p:nvSpPr>
          <p:cNvPr id="34823" name="Text Box 14">
            <a:extLst>
              <a:ext uri="{FF2B5EF4-FFF2-40B4-BE49-F238E27FC236}">
                <a16:creationId xmlns:a16="http://schemas.microsoft.com/office/drawing/2014/main" id="{A907C73B-DE33-4883-B1B7-EBD587D10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3300" y="5297488"/>
            <a:ext cx="765175" cy="11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000" b="1">
                <a:solidFill>
                  <a:srgbClr val="563A84"/>
                </a:solidFill>
                <a:ea typeface="ヒラギノ角ゴ Pro W3" pitchFamily="48" charset="-128"/>
              </a:rPr>
              <a:t>RESULTS</a:t>
            </a:r>
            <a:endParaRPr kumimoji="0" lang="en-US" altLang="zh-CN" sz="900" b="1">
              <a:solidFill>
                <a:srgbClr val="563A84"/>
              </a:solidFill>
              <a:ea typeface="ヒラギノ角ゴ Pro W3" pitchFamily="48" charset="-128"/>
            </a:endParaRPr>
          </a:p>
        </p:txBody>
      </p:sp>
      <p:sp>
        <p:nvSpPr>
          <p:cNvPr id="34824" name="Text Box 15">
            <a:extLst>
              <a:ext uri="{FF2B5EF4-FFF2-40B4-BE49-F238E27FC236}">
                <a16:creationId xmlns:a16="http://schemas.microsoft.com/office/drawing/2014/main" id="{8C8812A9-A609-48B2-8A4A-9A95A002E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1038" y="2362200"/>
            <a:ext cx="7969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800" b="1">
                <a:ea typeface="ヒラギノ角ゴ Pro W3" pitchFamily="48" charset="-128"/>
              </a:rPr>
              <a:t>DNA (template </a:t>
            </a:r>
            <a:br>
              <a:rPr kumimoji="0" lang="en-US" altLang="zh-CN" sz="800" b="1">
                <a:ea typeface="ヒラギノ角ゴ Pro W3" pitchFamily="48" charset="-128"/>
              </a:rPr>
            </a:br>
            <a:r>
              <a:rPr kumimoji="0" lang="en-US" altLang="zh-CN" sz="800" b="1">
                <a:ea typeface="ヒラギノ角ゴ Pro W3" pitchFamily="48" charset="-128"/>
              </a:rPr>
              <a:t>strand)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25" name="Text Box 16">
            <a:extLst>
              <a:ext uri="{FF2B5EF4-FFF2-40B4-BE49-F238E27FC236}">
                <a16:creationId xmlns:a16="http://schemas.microsoft.com/office/drawing/2014/main" id="{37C58AD7-6141-4E65-93F9-4F9034CBC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9688" y="1322388"/>
            <a:ext cx="593725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800" b="1">
                <a:ea typeface="ヒラギノ角ゴ Pro W3" pitchFamily="48" charset="-128"/>
              </a:rPr>
              <a:t>DNA </a:t>
            </a:r>
            <a:br>
              <a:rPr kumimoji="0" lang="en-US" altLang="zh-CN" sz="800" b="1">
                <a:ea typeface="ヒラギノ角ゴ Pro W3" pitchFamily="48" charset="-128"/>
              </a:rPr>
            </a:br>
            <a:r>
              <a:rPr kumimoji="0" lang="en-US" altLang="zh-CN" sz="800" b="1">
                <a:ea typeface="ヒラギノ角ゴ Pro W3" pitchFamily="48" charset="-128"/>
              </a:rPr>
              <a:t>polymerase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26" name="Text Box 17">
            <a:extLst>
              <a:ext uri="{FF2B5EF4-FFF2-40B4-BE49-F238E27FC236}">
                <a16:creationId xmlns:a16="http://schemas.microsoft.com/office/drawing/2014/main" id="{56C2B9BD-2F41-4B01-97FD-CB61E379D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7950" y="576263"/>
            <a:ext cx="457200" cy="10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800" b="1">
                <a:ea typeface="ヒラギノ角ゴ Pro W3" pitchFamily="48" charset="-128"/>
              </a:rPr>
              <a:t>Primer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27" name="Text Box 18">
            <a:extLst>
              <a:ext uri="{FF2B5EF4-FFF2-40B4-BE49-F238E27FC236}">
                <a16:creationId xmlns:a16="http://schemas.microsoft.com/office/drawing/2014/main" id="{3EA316B5-55D9-41B9-BEEF-BA78DE084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4050" y="581025"/>
            <a:ext cx="1087438" cy="10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800" b="1">
                <a:ea typeface="ヒラギノ角ゴ Pro W3" pitchFamily="48" charset="-128"/>
              </a:rPr>
              <a:t>Deoxyribonucleotides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28" name="Text Box 19">
            <a:extLst>
              <a:ext uri="{FF2B5EF4-FFF2-40B4-BE49-F238E27FC236}">
                <a16:creationId xmlns:a16="http://schemas.microsoft.com/office/drawing/2014/main" id="{880ABCFA-EF43-4713-B458-628BFD65B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3438" y="3776663"/>
            <a:ext cx="395287" cy="11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800" b="1">
                <a:ea typeface="ヒラギノ角ゴ Pro W3" pitchFamily="48" charset="-128"/>
              </a:rPr>
              <a:t>Shortest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29" name="Text Box 20">
            <a:extLst>
              <a:ext uri="{FF2B5EF4-FFF2-40B4-BE49-F238E27FC236}">
                <a16:creationId xmlns:a16="http://schemas.microsoft.com/office/drawing/2014/main" id="{9EC29AAB-0D14-46F0-B6FF-845AFCF8F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3575" y="581025"/>
            <a:ext cx="11080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800" b="1">
                <a:ea typeface="ヒラギノ角ゴ Pro W3" pitchFamily="48" charset="-128"/>
              </a:rPr>
              <a:t>Dideoxyribonucleotides</a:t>
            </a:r>
            <a:br>
              <a:rPr kumimoji="0" lang="en-US" altLang="zh-CN" sz="800" b="1">
                <a:ea typeface="ヒラギノ角ゴ Pro W3" pitchFamily="48" charset="-128"/>
              </a:rPr>
            </a:br>
            <a:r>
              <a:rPr kumimoji="0" lang="en-US" altLang="zh-CN" sz="800" b="1">
                <a:ea typeface="ヒラギノ角ゴ Pro W3" pitchFamily="48" charset="-128"/>
              </a:rPr>
              <a:t>(fluorescently tagged)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30" name="Text Box 21">
            <a:extLst>
              <a:ext uri="{FF2B5EF4-FFF2-40B4-BE49-F238E27FC236}">
                <a16:creationId xmlns:a16="http://schemas.microsoft.com/office/drawing/2014/main" id="{4EE1D4E2-1D20-477C-9164-D214F913A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2325" y="2366963"/>
            <a:ext cx="792163" cy="10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800" b="1">
                <a:ea typeface="ヒラギノ角ゴ Pro W3" pitchFamily="48" charset="-128"/>
              </a:rPr>
              <a:t>Labeled strands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31" name="Text Box 22">
            <a:extLst>
              <a:ext uri="{FF2B5EF4-FFF2-40B4-BE49-F238E27FC236}">
                <a16:creationId xmlns:a16="http://schemas.microsoft.com/office/drawing/2014/main" id="{4D21EEEF-3280-4AF4-B59A-9BF28C795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2238" y="3776663"/>
            <a:ext cx="395287" cy="11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800" b="1">
                <a:ea typeface="ヒラギノ角ゴ Pro W3" pitchFamily="48" charset="-128"/>
              </a:rPr>
              <a:t>Longest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32" name="Line 23">
            <a:extLst>
              <a:ext uri="{FF2B5EF4-FFF2-40B4-BE49-F238E27FC236}">
                <a16:creationId xmlns:a16="http://schemas.microsoft.com/office/drawing/2014/main" id="{F5061E0C-7D4D-436F-AF60-90D8251C9B29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3525" y="1546225"/>
            <a:ext cx="76200" cy="96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33" name="Text Box 24">
            <a:extLst>
              <a:ext uri="{FF2B5EF4-FFF2-40B4-BE49-F238E27FC236}">
                <a16:creationId xmlns:a16="http://schemas.microsoft.com/office/drawing/2014/main" id="{554FC3C1-C750-4055-A359-420387D45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5450" y="5100638"/>
            <a:ext cx="14478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000" b="1">
                <a:ea typeface="ヒラギノ角ゴ Pro W3" pitchFamily="48" charset="-128"/>
              </a:rPr>
              <a:t>Shortest labeled strand</a:t>
            </a:r>
          </a:p>
        </p:txBody>
      </p:sp>
      <p:sp>
        <p:nvSpPr>
          <p:cNvPr id="34834" name="Text Box 25">
            <a:extLst>
              <a:ext uri="{FF2B5EF4-FFF2-40B4-BE49-F238E27FC236}">
                <a16:creationId xmlns:a16="http://schemas.microsoft.com/office/drawing/2014/main" id="{D0F72B3D-6866-4DF7-8C5C-5F093CE0B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5450" y="4124325"/>
            <a:ext cx="14478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000" b="1">
                <a:ea typeface="ヒラギノ角ゴ Pro W3" pitchFamily="48" charset="-128"/>
              </a:rPr>
              <a:t>Longest labeled strand</a:t>
            </a:r>
          </a:p>
        </p:txBody>
      </p:sp>
      <p:sp>
        <p:nvSpPr>
          <p:cNvPr id="34835" name="Text Box 26">
            <a:extLst>
              <a:ext uri="{FF2B5EF4-FFF2-40B4-BE49-F238E27FC236}">
                <a16:creationId xmlns:a16="http://schemas.microsoft.com/office/drawing/2014/main" id="{E50EC1EE-12FA-4E41-A5A8-F0F22509D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00" y="5011738"/>
            <a:ext cx="381000" cy="12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000" b="1">
                <a:ea typeface="ヒラギノ角ゴ Pro W3" pitchFamily="48" charset="-128"/>
              </a:rPr>
              <a:t>Laser</a:t>
            </a:r>
          </a:p>
        </p:txBody>
      </p:sp>
      <p:sp>
        <p:nvSpPr>
          <p:cNvPr id="34836" name="Text Box 27">
            <a:extLst>
              <a:ext uri="{FF2B5EF4-FFF2-40B4-BE49-F238E27FC236}">
                <a16:creationId xmlns:a16="http://schemas.microsoft.com/office/drawing/2014/main" id="{61BEBE06-3DD2-4260-A070-86A1A9826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0525" y="3976688"/>
            <a:ext cx="80327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000" b="1">
                <a:ea typeface="ヒラギノ角ゴ Pro W3" pitchFamily="48" charset="-128"/>
              </a:rPr>
              <a:t>Direction</a:t>
            </a:r>
            <a:br>
              <a:rPr kumimoji="0" lang="en-US" altLang="zh-CN" sz="1000" b="1">
                <a:ea typeface="ヒラギノ角ゴ Pro W3" pitchFamily="48" charset="-128"/>
              </a:rPr>
            </a:br>
            <a:r>
              <a:rPr kumimoji="0" lang="en-US" altLang="zh-CN" sz="1000" b="1">
                <a:ea typeface="ヒラギノ角ゴ Pro W3" pitchFamily="48" charset="-128"/>
              </a:rPr>
              <a:t>of movement</a:t>
            </a:r>
            <a:br>
              <a:rPr kumimoji="0" lang="en-US" altLang="zh-CN" sz="1000" b="1">
                <a:ea typeface="ヒラギノ角ゴ Pro W3" pitchFamily="48" charset="-128"/>
              </a:rPr>
            </a:br>
            <a:r>
              <a:rPr kumimoji="0" lang="en-US" altLang="zh-CN" sz="1000" b="1">
                <a:ea typeface="ヒラギノ角ゴ Pro W3" pitchFamily="48" charset="-128"/>
              </a:rPr>
              <a:t>of strands</a:t>
            </a:r>
          </a:p>
        </p:txBody>
      </p:sp>
      <p:sp>
        <p:nvSpPr>
          <p:cNvPr id="34837" name="Text Box 28">
            <a:extLst>
              <a:ext uri="{FF2B5EF4-FFF2-40B4-BE49-F238E27FC236}">
                <a16:creationId xmlns:a16="http://schemas.microsoft.com/office/drawing/2014/main" id="{A6143435-129C-4D98-B38F-F22D6889D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8388" y="4543425"/>
            <a:ext cx="6286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000" b="1">
                <a:ea typeface="ヒラギノ角ゴ Pro W3" pitchFamily="48" charset="-128"/>
              </a:rPr>
              <a:t>Detector</a:t>
            </a:r>
          </a:p>
        </p:txBody>
      </p:sp>
      <p:sp>
        <p:nvSpPr>
          <p:cNvPr id="34838" name="Text Box 29">
            <a:extLst>
              <a:ext uri="{FF2B5EF4-FFF2-40B4-BE49-F238E27FC236}">
                <a16:creationId xmlns:a16="http://schemas.microsoft.com/office/drawing/2014/main" id="{4FEBBE10-4017-42DA-8235-650B2AA5D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7063" y="5348288"/>
            <a:ext cx="817562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kumimoji="0" lang="en-US" altLang="zh-CN" sz="1000" b="1">
                <a:ea typeface="ヒラギノ角ゴ Pro W3" pitchFamily="48" charset="-128"/>
              </a:rPr>
              <a:t>Last base</a:t>
            </a:r>
            <a:br>
              <a:rPr kumimoji="0" lang="en-US" altLang="zh-CN" sz="1000" b="1">
                <a:ea typeface="ヒラギノ角ゴ Pro W3" pitchFamily="48" charset="-128"/>
              </a:rPr>
            </a:br>
            <a:r>
              <a:rPr kumimoji="0" lang="en-US" altLang="zh-CN" sz="1000" b="1">
                <a:ea typeface="ヒラギノ角ゴ Pro W3" pitchFamily="48" charset="-128"/>
              </a:rPr>
              <a:t>of longest</a:t>
            </a:r>
            <a:br>
              <a:rPr kumimoji="0" lang="en-US" altLang="zh-CN" sz="1000" b="1">
                <a:ea typeface="ヒラギノ角ゴ Pro W3" pitchFamily="48" charset="-128"/>
              </a:rPr>
            </a:br>
            <a:r>
              <a:rPr kumimoji="0" lang="en-US" altLang="zh-CN" sz="1000" b="1">
                <a:ea typeface="ヒラギノ角ゴ Pro W3" pitchFamily="48" charset="-128"/>
              </a:rPr>
              <a:t>labeled</a:t>
            </a:r>
            <a:br>
              <a:rPr kumimoji="0" lang="en-US" altLang="zh-CN" sz="1000" b="1">
                <a:ea typeface="ヒラギノ角ゴ Pro W3" pitchFamily="48" charset="-128"/>
              </a:rPr>
            </a:br>
            <a:r>
              <a:rPr kumimoji="0" lang="en-US" altLang="zh-CN" sz="1000" b="1">
                <a:ea typeface="ヒラギノ角ゴ Pro W3" pitchFamily="48" charset="-128"/>
              </a:rPr>
              <a:t>strand</a:t>
            </a:r>
          </a:p>
        </p:txBody>
      </p:sp>
      <p:sp>
        <p:nvSpPr>
          <p:cNvPr id="34839" name="Text Box 30">
            <a:extLst>
              <a:ext uri="{FF2B5EF4-FFF2-40B4-BE49-F238E27FC236}">
                <a16:creationId xmlns:a16="http://schemas.microsoft.com/office/drawing/2014/main" id="{46B9AA77-2600-4FF4-91B5-C6166919B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350" y="6005513"/>
            <a:ext cx="817563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kumimoji="0" lang="en-US" altLang="zh-CN" sz="1000" b="1">
                <a:ea typeface="ヒラギノ角ゴ Pro W3" pitchFamily="48" charset="-128"/>
              </a:rPr>
              <a:t>Last base</a:t>
            </a:r>
            <a:br>
              <a:rPr kumimoji="0" lang="en-US" altLang="zh-CN" sz="1000" b="1">
                <a:ea typeface="ヒラギノ角ゴ Pro W3" pitchFamily="48" charset="-128"/>
              </a:rPr>
            </a:br>
            <a:r>
              <a:rPr kumimoji="0" lang="en-US" altLang="zh-CN" sz="1000" b="1">
                <a:ea typeface="ヒラギノ角ゴ Pro W3" pitchFamily="48" charset="-128"/>
              </a:rPr>
              <a:t>of shortest</a:t>
            </a:r>
            <a:br>
              <a:rPr kumimoji="0" lang="en-US" altLang="zh-CN" sz="1000" b="1">
                <a:ea typeface="ヒラギノ角ゴ Pro W3" pitchFamily="48" charset="-128"/>
              </a:rPr>
            </a:br>
            <a:r>
              <a:rPr kumimoji="0" lang="en-US" altLang="zh-CN" sz="1000" b="1">
                <a:ea typeface="ヒラギノ角ゴ Pro W3" pitchFamily="48" charset="-128"/>
              </a:rPr>
              <a:t>labeled</a:t>
            </a:r>
            <a:br>
              <a:rPr kumimoji="0" lang="en-US" altLang="zh-CN" sz="1000" b="1">
                <a:ea typeface="ヒラギノ角ゴ Pro W3" pitchFamily="48" charset="-128"/>
              </a:rPr>
            </a:br>
            <a:r>
              <a:rPr kumimoji="0" lang="en-US" altLang="zh-CN" sz="1000" b="1">
                <a:ea typeface="ヒラギノ角ゴ Pro W3" pitchFamily="48" charset="-128"/>
              </a:rPr>
              <a:t>strand</a:t>
            </a:r>
          </a:p>
        </p:txBody>
      </p:sp>
      <p:sp>
        <p:nvSpPr>
          <p:cNvPr id="34840" name="Line 31">
            <a:extLst>
              <a:ext uri="{FF2B5EF4-FFF2-40B4-BE49-F238E27FC236}">
                <a16:creationId xmlns:a16="http://schemas.microsoft.com/office/drawing/2014/main" id="{A522BD39-3818-4174-9A0C-57EBA89F71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7963" y="5554663"/>
            <a:ext cx="1174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41" name="Line 32">
            <a:extLst>
              <a:ext uri="{FF2B5EF4-FFF2-40B4-BE49-F238E27FC236}">
                <a16:creationId xmlns:a16="http://schemas.microsoft.com/office/drawing/2014/main" id="{7703E65C-3817-4E58-8D23-E940BCDD8E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022725" y="6459538"/>
            <a:ext cx="1174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42" name="Line 33">
            <a:extLst>
              <a:ext uri="{FF2B5EF4-FFF2-40B4-BE49-F238E27FC236}">
                <a16:creationId xmlns:a16="http://schemas.microsoft.com/office/drawing/2014/main" id="{CFC649D9-2F51-4273-86DB-85BE2C74F4E3}"/>
              </a:ext>
            </a:extLst>
          </p:cNvPr>
          <p:cNvSpPr>
            <a:spLocks noChangeShapeType="1"/>
          </p:cNvSpPr>
          <p:nvPr/>
        </p:nvSpPr>
        <p:spPr bwMode="auto">
          <a:xfrm>
            <a:off x="5019675" y="2481263"/>
            <a:ext cx="0" cy="2397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43" name="AutoShape 34">
            <a:extLst>
              <a:ext uri="{FF2B5EF4-FFF2-40B4-BE49-F238E27FC236}">
                <a16:creationId xmlns:a16="http://schemas.microsoft.com/office/drawing/2014/main" id="{9AFC23A6-F76B-4293-9C43-62802D8FBC66}"/>
              </a:ext>
            </a:extLst>
          </p:cNvPr>
          <p:cNvSpPr>
            <a:spLocks/>
          </p:cNvSpPr>
          <p:nvPr/>
        </p:nvSpPr>
        <p:spPr bwMode="auto">
          <a:xfrm rot="4549414">
            <a:off x="4979194" y="1018381"/>
            <a:ext cx="107950" cy="3500438"/>
          </a:xfrm>
          <a:prstGeom prst="leftBrace">
            <a:avLst>
              <a:gd name="adj1" fmla="val 270221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4844" name="Text Box 35">
            <a:extLst>
              <a:ext uri="{FF2B5EF4-FFF2-40B4-BE49-F238E27FC236}">
                <a16:creationId xmlns:a16="http://schemas.microsoft.com/office/drawing/2014/main" id="{E67298E3-BAD5-4BCC-B8CF-845975C09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898525"/>
            <a:ext cx="285750" cy="10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zh-CN" sz="800" b="1">
                <a:solidFill>
                  <a:schemeClr val="bg1"/>
                </a:solidFill>
                <a:ea typeface="ヒラギノ角ゴ Pro W3" pitchFamily="48" charset="-128"/>
              </a:rPr>
              <a:t>dATP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45" name="Text Box 36">
            <a:extLst>
              <a:ext uri="{FF2B5EF4-FFF2-40B4-BE49-F238E27FC236}">
                <a16:creationId xmlns:a16="http://schemas.microsoft.com/office/drawing/2014/main" id="{A9866FF3-F989-495C-BBAC-A7E9F8CEC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1085850"/>
            <a:ext cx="285750" cy="10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zh-CN" sz="800" b="1">
                <a:solidFill>
                  <a:schemeClr val="bg1"/>
                </a:solidFill>
                <a:ea typeface="ヒラギノ角ゴ Pro W3" pitchFamily="48" charset="-128"/>
              </a:rPr>
              <a:t>dCTP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46" name="Text Box 37">
            <a:extLst>
              <a:ext uri="{FF2B5EF4-FFF2-40B4-BE49-F238E27FC236}">
                <a16:creationId xmlns:a16="http://schemas.microsoft.com/office/drawing/2014/main" id="{736D615F-8460-43A6-857A-3C7E1723F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1270000"/>
            <a:ext cx="285750" cy="10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zh-CN" sz="800" b="1">
                <a:solidFill>
                  <a:schemeClr val="bg1"/>
                </a:solidFill>
                <a:ea typeface="ヒラギノ角ゴ Pro W3" pitchFamily="48" charset="-128"/>
              </a:rPr>
              <a:t>dTTP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47" name="Text Box 38">
            <a:extLst>
              <a:ext uri="{FF2B5EF4-FFF2-40B4-BE49-F238E27FC236}">
                <a16:creationId xmlns:a16="http://schemas.microsoft.com/office/drawing/2014/main" id="{1FD60426-9EDC-4E74-B885-EA756E509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1450975"/>
            <a:ext cx="285750" cy="10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zh-CN" sz="800" b="1">
                <a:solidFill>
                  <a:schemeClr val="bg1"/>
                </a:solidFill>
                <a:ea typeface="ヒラギノ角ゴ Pro W3" pitchFamily="48" charset="-128"/>
              </a:rPr>
              <a:t>dGTP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48" name="Text Box 39">
            <a:extLst>
              <a:ext uri="{FF2B5EF4-FFF2-40B4-BE49-F238E27FC236}">
                <a16:creationId xmlns:a16="http://schemas.microsoft.com/office/drawing/2014/main" id="{7B64CA61-1593-4C7D-AECF-B47D2802B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5525" y="908050"/>
            <a:ext cx="285750" cy="10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zh-CN" sz="800" b="1">
                <a:ea typeface="ヒラギノ角ゴ Pro W3" pitchFamily="48" charset="-128"/>
              </a:rPr>
              <a:t>ddATP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49" name="Text Box 40">
            <a:extLst>
              <a:ext uri="{FF2B5EF4-FFF2-40B4-BE49-F238E27FC236}">
                <a16:creationId xmlns:a16="http://schemas.microsoft.com/office/drawing/2014/main" id="{52D297D6-67AF-4F81-A07B-BF9F0888A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700" y="1095375"/>
            <a:ext cx="285750" cy="10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zh-CN" sz="800" b="1">
                <a:ea typeface="ヒラギノ角ゴ Pro W3" pitchFamily="48" charset="-128"/>
              </a:rPr>
              <a:t>ddCTP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50" name="Text Box 41">
            <a:extLst>
              <a:ext uri="{FF2B5EF4-FFF2-40B4-BE49-F238E27FC236}">
                <a16:creationId xmlns:a16="http://schemas.microsoft.com/office/drawing/2014/main" id="{1A60365A-18AA-42D4-A5A0-D0F8CB191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75" y="1279525"/>
            <a:ext cx="285750" cy="10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zh-CN" sz="800" b="1">
                <a:ea typeface="ヒラギノ角ゴ Pro W3" pitchFamily="48" charset="-128"/>
              </a:rPr>
              <a:t>ddTTP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4851" name="Text Box 42">
            <a:extLst>
              <a:ext uri="{FF2B5EF4-FFF2-40B4-BE49-F238E27FC236}">
                <a16:creationId xmlns:a16="http://schemas.microsoft.com/office/drawing/2014/main" id="{3EAB698E-6298-42C6-A49E-EF01CD81A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700" y="1463675"/>
            <a:ext cx="285750" cy="10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zh-CN" sz="800" b="1">
                <a:ea typeface="ヒラギノ角ゴ Pro W3" pitchFamily="48" charset="-128"/>
              </a:rPr>
              <a:t>ddGTP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BA77138-BF76-4303-9E4A-5E460B87F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18</a:t>
            </a:fld>
            <a:endParaRPr lang="en-US" altLang="zh-CN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A16CCFF2-5C7B-46A9-92B7-F585DD22D7D9}"/>
              </a:ext>
            </a:extLst>
          </p:cNvPr>
          <p:cNvGrpSpPr/>
          <p:nvPr/>
        </p:nvGrpSpPr>
        <p:grpSpPr>
          <a:xfrm>
            <a:off x="917230" y="472758"/>
            <a:ext cx="2133600" cy="422544"/>
            <a:chOff x="990600" y="1066800"/>
            <a:chExt cx="2133600" cy="422544"/>
          </a:xfrm>
        </p:grpSpPr>
        <p:sp>
          <p:nvSpPr>
            <p:cNvPr id="36867" name="Rectangle 3">
              <a:extLst>
                <a:ext uri="{FF2B5EF4-FFF2-40B4-BE49-F238E27FC236}">
                  <a16:creationId xmlns:a16="http://schemas.microsoft.com/office/drawing/2014/main" id="{137B47C6-EBFC-49B2-B147-9850DDFDC0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600" y="1066800"/>
              <a:ext cx="2133600" cy="422544"/>
            </a:xfrm>
            <a:prstGeom prst="rect">
              <a:avLst/>
            </a:prstGeom>
            <a:solidFill>
              <a:srgbClr val="FECD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zh-CN" altLang="en-US" sz="4000">
                <a:ea typeface="宋体" panose="02010600030101010101" pitchFamily="2" charset="-122"/>
              </a:endParaRPr>
            </a:p>
          </p:txBody>
        </p:sp>
        <p:sp>
          <p:nvSpPr>
            <p:cNvPr id="36869" name="Text Box 6">
              <a:extLst>
                <a:ext uri="{FF2B5EF4-FFF2-40B4-BE49-F238E27FC236}">
                  <a16:creationId xmlns:a16="http://schemas.microsoft.com/office/drawing/2014/main" id="{2AEB5240-2339-420E-B63D-B4A1E9EBE9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316" y="1118156"/>
              <a:ext cx="1599022" cy="3296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 dirty="0">
                  <a:solidFill>
                    <a:srgbClr val="563A84"/>
                  </a:solidFill>
                  <a:ea typeface="ヒラギノ角ゴ Pro W3" pitchFamily="48" charset="-128"/>
                </a:rPr>
                <a:t>TECHNIQUE</a:t>
              </a:r>
              <a:endParaRPr kumimoji="0" lang="en-US" altLang="zh-CN" sz="1200" b="1" dirty="0">
                <a:solidFill>
                  <a:srgbClr val="563A84"/>
                </a:solidFill>
                <a:ea typeface="ヒラギノ角ゴ Pro W3" pitchFamily="48" charset="-128"/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50480D74-C968-48D3-A46F-75DC60A77B2A}"/>
              </a:ext>
            </a:extLst>
          </p:cNvPr>
          <p:cNvGrpSpPr/>
          <p:nvPr/>
        </p:nvGrpSpPr>
        <p:grpSpPr>
          <a:xfrm>
            <a:off x="416270" y="838200"/>
            <a:ext cx="8311460" cy="4054158"/>
            <a:chOff x="489640" y="1432242"/>
            <a:chExt cx="8311460" cy="4054158"/>
          </a:xfrm>
        </p:grpSpPr>
        <p:pic>
          <p:nvPicPr>
            <p:cNvPr id="36866" name="Picture 2" descr="20_12aDideoxyChainTerm-U">
              <a:extLst>
                <a:ext uri="{FF2B5EF4-FFF2-40B4-BE49-F238E27FC236}">
                  <a16:creationId xmlns:a16="http://schemas.microsoft.com/office/drawing/2014/main" id="{421F3073-148A-45AB-A62A-A64B84BD16C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38"/>
            <a:stretch/>
          </p:blipFill>
          <p:spPr bwMode="auto">
            <a:xfrm>
              <a:off x="489640" y="1432242"/>
              <a:ext cx="8311460" cy="4054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68" name="Text Box 5">
              <a:extLst>
                <a:ext uri="{FF2B5EF4-FFF2-40B4-BE49-F238E27FC236}">
                  <a16:creationId xmlns:a16="http://schemas.microsoft.com/office/drawing/2014/main" id="{C8E2DAD6-7477-4298-9B26-64BC1AF8AC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1258" y="2077567"/>
              <a:ext cx="2043443" cy="636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1600" b="1" dirty="0">
                  <a:ea typeface="ヒラギノ角ゴ Pro W3" pitchFamily="48" charset="-128"/>
                </a:rPr>
                <a:t>DNA</a:t>
              </a:r>
              <a:br>
                <a:rPr kumimoji="0" lang="en-US" altLang="zh-CN" sz="1600" b="1" dirty="0">
                  <a:ea typeface="ヒラギノ角ゴ Pro W3" pitchFamily="48" charset="-128"/>
                </a:rPr>
              </a:br>
              <a:r>
                <a:rPr kumimoji="0" lang="en-US" altLang="zh-CN" sz="1600" b="1" dirty="0">
                  <a:ea typeface="ヒラギノ角ゴ Pro W3" pitchFamily="48" charset="-128"/>
                </a:rPr>
                <a:t>(template strand)</a:t>
              </a:r>
              <a:endParaRPr kumimoji="0" lang="en-US" altLang="zh-CN" sz="1100" b="1" dirty="0">
                <a:ea typeface="ヒラギノ角ゴ Pro W3" pitchFamily="48" charset="-128"/>
              </a:endParaRPr>
            </a:p>
          </p:txBody>
        </p:sp>
        <p:sp>
          <p:nvSpPr>
            <p:cNvPr id="36870" name="Text Box 7">
              <a:extLst>
                <a:ext uri="{FF2B5EF4-FFF2-40B4-BE49-F238E27FC236}">
                  <a16:creationId xmlns:a16="http://schemas.microsoft.com/office/drawing/2014/main" id="{BDDAB785-9E23-49F8-9AFC-2F8360CE84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8591" y="3359626"/>
              <a:ext cx="1044359" cy="3750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1600" b="1" dirty="0">
                  <a:ea typeface="ヒラギノ角ゴ Pro W3" pitchFamily="48" charset="-128"/>
                </a:rPr>
                <a:t>DNA </a:t>
              </a:r>
              <a:br>
                <a:rPr kumimoji="0" lang="en-US" altLang="zh-CN" sz="1600" b="1" dirty="0">
                  <a:ea typeface="ヒラギノ角ゴ Pro W3" pitchFamily="48" charset="-128"/>
                </a:rPr>
              </a:br>
              <a:r>
                <a:rPr kumimoji="0" lang="en-US" altLang="zh-CN" sz="1600" b="1" dirty="0">
                  <a:ea typeface="ヒラギノ角ゴ Pro W3" pitchFamily="48" charset="-128"/>
                </a:rPr>
                <a:t>polymerase</a:t>
              </a:r>
            </a:p>
          </p:txBody>
        </p:sp>
        <p:sp>
          <p:nvSpPr>
            <p:cNvPr id="36871" name="Text Box 8">
              <a:extLst>
                <a:ext uri="{FF2B5EF4-FFF2-40B4-BE49-F238E27FC236}">
                  <a16:creationId xmlns:a16="http://schemas.microsoft.com/office/drawing/2014/main" id="{4A123FBE-A593-4B32-A32B-583EC5F1D4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2395" y="2027241"/>
              <a:ext cx="651735" cy="3890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1600" b="1" dirty="0">
                  <a:ea typeface="ヒラギノ角ゴ Pro W3" pitchFamily="48" charset="-128"/>
                </a:rPr>
                <a:t>Primer</a:t>
              </a:r>
            </a:p>
          </p:txBody>
        </p:sp>
        <p:sp>
          <p:nvSpPr>
            <p:cNvPr id="36872" name="Text Box 9">
              <a:extLst>
                <a:ext uri="{FF2B5EF4-FFF2-40B4-BE49-F238E27FC236}">
                  <a16:creationId xmlns:a16="http://schemas.microsoft.com/office/drawing/2014/main" id="{0516A926-5525-4C42-A165-44F48C46C9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9418" y="2065396"/>
              <a:ext cx="1836563" cy="3568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1600" b="1" dirty="0">
                  <a:ea typeface="ヒラギノ角ゴ Pro W3" pitchFamily="48" charset="-128"/>
                </a:rPr>
                <a:t>Deoxyribonucleotides</a:t>
              </a:r>
              <a:endParaRPr kumimoji="0" lang="en-US" altLang="zh-CN" sz="1100" b="1" dirty="0">
                <a:ea typeface="ヒラギノ角ゴ Pro W3" pitchFamily="48" charset="-128"/>
              </a:endParaRPr>
            </a:p>
          </p:txBody>
        </p:sp>
        <p:sp>
          <p:nvSpPr>
            <p:cNvPr id="36873" name="Text Box 10">
              <a:extLst>
                <a:ext uri="{FF2B5EF4-FFF2-40B4-BE49-F238E27FC236}">
                  <a16:creationId xmlns:a16="http://schemas.microsoft.com/office/drawing/2014/main" id="{E3F95F96-210F-4E26-8CAC-9F1D77E969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46536" y="2098792"/>
              <a:ext cx="1925909" cy="3890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1600" b="1" dirty="0" err="1">
                  <a:ea typeface="ヒラギノ角ゴ Pro W3" pitchFamily="48" charset="-128"/>
                </a:rPr>
                <a:t>Dideoxyribonucleotides</a:t>
              </a:r>
              <a:br>
                <a:rPr kumimoji="0" lang="en-US" altLang="zh-CN" sz="1600" b="1" dirty="0">
                  <a:ea typeface="ヒラギノ角ゴ Pro W3" pitchFamily="48" charset="-128"/>
                </a:rPr>
              </a:br>
              <a:r>
                <a:rPr kumimoji="0" lang="en-US" altLang="zh-CN" sz="1600" b="1" dirty="0">
                  <a:ea typeface="ヒラギノ角ゴ Pro W3" pitchFamily="48" charset="-128"/>
                </a:rPr>
                <a:t>(fluorescently tagged)</a:t>
              </a:r>
            </a:p>
          </p:txBody>
        </p:sp>
        <p:sp>
          <p:nvSpPr>
            <p:cNvPr id="36874" name="Line 11">
              <a:extLst>
                <a:ext uri="{FF2B5EF4-FFF2-40B4-BE49-F238E27FC236}">
                  <a16:creationId xmlns:a16="http://schemas.microsoft.com/office/drawing/2014/main" id="{7255D7F3-3877-475D-868E-7B28EBD2A5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7599" y="3797310"/>
              <a:ext cx="65229" cy="21294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36875" name="Text Box 12">
              <a:extLst>
                <a:ext uri="{FF2B5EF4-FFF2-40B4-BE49-F238E27FC236}">
                  <a16:creationId xmlns:a16="http://schemas.microsoft.com/office/drawing/2014/main" id="{E4082CDF-90AB-4B7F-B1E2-CDCCAD55D9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7699" y="2688956"/>
              <a:ext cx="357386" cy="136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kumimoji="0" lang="en-US" altLang="zh-CN" sz="1600" b="1" dirty="0" err="1">
                  <a:solidFill>
                    <a:schemeClr val="bg1"/>
                  </a:solidFill>
                  <a:ea typeface="ヒラギノ角ゴ Pro W3" pitchFamily="48" charset="-128"/>
                </a:rPr>
                <a:t>dATP</a:t>
              </a:r>
              <a:endParaRPr kumimoji="0" lang="en-US" altLang="zh-CN" sz="1600" b="1" dirty="0">
                <a:ea typeface="ヒラギノ角ゴ Pro W3" pitchFamily="48" charset="-128"/>
              </a:endParaRPr>
            </a:p>
          </p:txBody>
        </p:sp>
        <p:sp>
          <p:nvSpPr>
            <p:cNvPr id="36876" name="Text Box 13">
              <a:extLst>
                <a:ext uri="{FF2B5EF4-FFF2-40B4-BE49-F238E27FC236}">
                  <a16:creationId xmlns:a16="http://schemas.microsoft.com/office/drawing/2014/main" id="{C954D747-202F-43C5-8CA7-E37BC3E60C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3431" y="3019715"/>
              <a:ext cx="357386" cy="136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kumimoji="0" lang="en-US" altLang="zh-CN" sz="1600" b="1" dirty="0" err="1">
                  <a:solidFill>
                    <a:schemeClr val="bg1"/>
                  </a:solidFill>
                  <a:ea typeface="ヒラギノ角ゴ Pro W3" pitchFamily="48" charset="-128"/>
                </a:rPr>
                <a:t>dCTP</a:t>
              </a:r>
              <a:endParaRPr kumimoji="0" lang="en-US" altLang="zh-CN" sz="1600" b="1" dirty="0">
                <a:ea typeface="ヒラギノ角ゴ Pro W3" pitchFamily="48" charset="-128"/>
              </a:endParaRPr>
            </a:p>
          </p:txBody>
        </p:sp>
        <p:sp>
          <p:nvSpPr>
            <p:cNvPr id="36877" name="Text Box 14">
              <a:extLst>
                <a:ext uri="{FF2B5EF4-FFF2-40B4-BE49-F238E27FC236}">
                  <a16:creationId xmlns:a16="http://schemas.microsoft.com/office/drawing/2014/main" id="{C0E9C5E0-7790-49F1-98D5-2F9981E97F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7699" y="3360817"/>
              <a:ext cx="357386" cy="136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kumimoji="0" lang="en-US" altLang="zh-CN" sz="1600" b="1" dirty="0">
                  <a:solidFill>
                    <a:schemeClr val="bg1"/>
                  </a:solidFill>
                  <a:ea typeface="ヒラギノ角ゴ Pro W3" pitchFamily="48" charset="-128"/>
                </a:rPr>
                <a:t>dTTP</a:t>
              </a:r>
              <a:endParaRPr kumimoji="0" lang="en-US" altLang="zh-CN" sz="1600" b="1" dirty="0">
                <a:ea typeface="ヒラギノ角ゴ Pro W3" pitchFamily="48" charset="-128"/>
              </a:endParaRPr>
            </a:p>
          </p:txBody>
        </p:sp>
        <p:sp>
          <p:nvSpPr>
            <p:cNvPr id="36878" name="Text Box 15">
              <a:extLst>
                <a:ext uri="{FF2B5EF4-FFF2-40B4-BE49-F238E27FC236}">
                  <a16:creationId xmlns:a16="http://schemas.microsoft.com/office/drawing/2014/main" id="{AC981634-7EB1-494B-BEB6-62EE78C013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3431" y="3660945"/>
              <a:ext cx="357386" cy="136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kumimoji="0" lang="en-US" altLang="zh-CN" sz="1600" b="1" dirty="0" err="1">
                  <a:solidFill>
                    <a:schemeClr val="bg1"/>
                  </a:solidFill>
                  <a:ea typeface="ヒラギノ角ゴ Pro W3" pitchFamily="48" charset="-128"/>
                </a:rPr>
                <a:t>dGTP</a:t>
              </a:r>
              <a:endParaRPr kumimoji="0" lang="en-US" altLang="zh-CN" sz="1600" b="1" dirty="0">
                <a:ea typeface="ヒラギノ角ゴ Pro W3" pitchFamily="48" charset="-128"/>
              </a:endParaRPr>
            </a:p>
          </p:txBody>
        </p:sp>
        <p:sp>
          <p:nvSpPr>
            <p:cNvPr id="36879" name="Text Box 16">
              <a:extLst>
                <a:ext uri="{FF2B5EF4-FFF2-40B4-BE49-F238E27FC236}">
                  <a16:creationId xmlns:a16="http://schemas.microsoft.com/office/drawing/2014/main" id="{26861B4C-D0B2-4819-B238-6617684EBE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7213" y="2718472"/>
              <a:ext cx="357386" cy="136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kumimoji="0" lang="en-US" altLang="zh-CN" sz="1600" b="1" dirty="0" err="1">
                  <a:ea typeface="ヒラギノ角ゴ Pro W3" pitchFamily="48" charset="-128"/>
                </a:rPr>
                <a:t>ddATP</a:t>
              </a:r>
              <a:endParaRPr kumimoji="0" lang="en-US" altLang="zh-CN" sz="1600" b="1" dirty="0">
                <a:ea typeface="ヒラギノ角ゴ Pro W3" pitchFamily="48" charset="-128"/>
              </a:endParaRPr>
            </a:p>
          </p:txBody>
        </p:sp>
        <p:sp>
          <p:nvSpPr>
            <p:cNvPr id="36880" name="Text Box 17">
              <a:extLst>
                <a:ext uri="{FF2B5EF4-FFF2-40B4-BE49-F238E27FC236}">
                  <a16:creationId xmlns:a16="http://schemas.microsoft.com/office/drawing/2014/main" id="{416AA2A4-C2C2-4628-BDA8-F45479C03D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78256" y="3038013"/>
              <a:ext cx="357386" cy="136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kumimoji="0" lang="en-US" altLang="zh-CN" sz="1600" b="1" dirty="0" err="1">
                  <a:ea typeface="ヒラギノ角ゴ Pro W3" pitchFamily="48" charset="-128"/>
                </a:rPr>
                <a:t>ddCTP</a:t>
              </a:r>
              <a:endParaRPr kumimoji="0" lang="en-US" altLang="zh-CN" sz="1600" b="1" dirty="0">
                <a:ea typeface="ヒラギノ角ゴ Pro W3" pitchFamily="48" charset="-128"/>
              </a:endParaRPr>
            </a:p>
          </p:txBody>
        </p:sp>
        <p:sp>
          <p:nvSpPr>
            <p:cNvPr id="36881" name="Text Box 18">
              <a:extLst>
                <a:ext uri="{FF2B5EF4-FFF2-40B4-BE49-F238E27FC236}">
                  <a16:creationId xmlns:a16="http://schemas.microsoft.com/office/drawing/2014/main" id="{09C06789-BE7B-4EC5-8397-E3EA79AB04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7213" y="3389123"/>
              <a:ext cx="357386" cy="136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kumimoji="0" lang="en-US" altLang="zh-CN" sz="1600" b="1" dirty="0" err="1">
                  <a:ea typeface="ヒラギノ角ゴ Pro W3" pitchFamily="48" charset="-128"/>
                </a:rPr>
                <a:t>ddTTP</a:t>
              </a:r>
              <a:endParaRPr kumimoji="0" lang="en-US" altLang="zh-CN" sz="1600" b="1" dirty="0">
                <a:ea typeface="ヒラギノ角ゴ Pro W3" pitchFamily="48" charset="-128"/>
              </a:endParaRPr>
            </a:p>
          </p:txBody>
        </p:sp>
        <p:sp>
          <p:nvSpPr>
            <p:cNvPr id="36882" name="Text Box 19">
              <a:extLst>
                <a:ext uri="{FF2B5EF4-FFF2-40B4-BE49-F238E27FC236}">
                  <a16:creationId xmlns:a16="http://schemas.microsoft.com/office/drawing/2014/main" id="{184AC92F-7836-4005-9AE4-46D6EC03A4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1400" y="3691861"/>
              <a:ext cx="357386" cy="136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kumimoji="0" lang="en-US" altLang="zh-CN" sz="1600" b="1" dirty="0" err="1">
                  <a:ea typeface="ヒラギノ角ゴ Pro W3" pitchFamily="48" charset="-128"/>
                </a:rPr>
                <a:t>ddGTP</a:t>
              </a:r>
              <a:endParaRPr kumimoji="0" lang="en-US" altLang="zh-CN" sz="1600" b="1" dirty="0">
                <a:ea typeface="ヒラギノ角ゴ Pro W3" pitchFamily="48" charset="-128"/>
              </a:endParaRP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92923781-F25D-4A77-9C46-3A8699F02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70" y="4959108"/>
            <a:ext cx="8194329" cy="15703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D56E86F-8C14-4085-BCC1-46CC0035E6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82000" cy="646331"/>
          </a:xfrm>
        </p:spPr>
        <p:txBody>
          <a:bodyPr/>
          <a:lstStyle/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基因工程的诞生过程</a:t>
            </a:r>
          </a:p>
        </p:txBody>
      </p:sp>
      <p:grpSp>
        <p:nvGrpSpPr>
          <p:cNvPr id="2" name="Group 20">
            <a:extLst>
              <a:ext uri="{FF2B5EF4-FFF2-40B4-BE49-F238E27FC236}">
                <a16:creationId xmlns:a16="http://schemas.microsoft.com/office/drawing/2014/main" id="{23CE8DEE-BB41-44D0-ACE3-F98E7FCFA16A}"/>
              </a:ext>
            </a:extLst>
          </p:cNvPr>
          <p:cNvGrpSpPr>
            <a:grpSpLocks/>
          </p:cNvGrpSpPr>
          <p:nvPr/>
        </p:nvGrpSpPr>
        <p:grpSpPr bwMode="auto">
          <a:xfrm>
            <a:off x="944158" y="2660650"/>
            <a:ext cx="950913" cy="876300"/>
            <a:chOff x="892" y="1622"/>
            <a:chExt cx="599" cy="552"/>
          </a:xfrm>
          <a:gradFill flip="none" rotWithShape="1">
            <a:gsLst>
              <a:gs pos="0">
                <a:srgbClr val="034694"/>
              </a:gs>
              <a:gs pos="50000">
                <a:srgbClr val="034694"/>
              </a:gs>
              <a:gs pos="100000">
                <a:srgbClr val="0070C0"/>
              </a:gs>
            </a:gsLst>
            <a:lin ang="0" scaled="1"/>
            <a:tileRect/>
          </a:gradFill>
        </p:grpSpPr>
        <p:sp>
          <p:nvSpPr>
            <p:cNvPr id="588803" name="Rectangle 3">
              <a:extLst>
                <a:ext uri="{FF2B5EF4-FFF2-40B4-BE49-F238E27FC236}">
                  <a16:creationId xmlns:a16="http://schemas.microsoft.com/office/drawing/2014/main" id="{4DEFD0DA-5C55-4E09-800D-4882F3C0E608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916" y="1598"/>
              <a:ext cx="552" cy="599"/>
            </a:xfrm>
            <a:prstGeom prst="rect">
              <a:avLst/>
            </a:prstGeom>
            <a:grpFill/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dist="179605" dir="487806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 sz="2800" dirty="0">
                <a:latin typeface="Arial" charset="0"/>
                <a:ea typeface="宋体" pitchFamily="2" charset="-122"/>
              </a:endParaRPr>
            </a:p>
          </p:txBody>
        </p:sp>
        <p:sp>
          <p:nvSpPr>
            <p:cNvPr id="8211" name="Text Box 4">
              <a:extLst>
                <a:ext uri="{FF2B5EF4-FFF2-40B4-BE49-F238E27FC236}">
                  <a16:creationId xmlns:a16="http://schemas.microsoft.com/office/drawing/2014/main" id="{A8B27455-D563-42EC-B40B-32E6EB99C35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54" y="1752"/>
              <a:ext cx="47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kumimoji="0" sz="2000" b="1">
                  <a:solidFill>
                    <a:srgbClr val="FFFFFF"/>
                  </a:solidFill>
                  <a:ea typeface="宋体" panose="02010600030101010101" pitchFamily="2" charset="-122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en-US" altLang="zh-CN" dirty="0"/>
                <a:t>1944</a:t>
              </a:r>
            </a:p>
          </p:txBody>
        </p:sp>
      </p:grpSp>
      <p:grpSp>
        <p:nvGrpSpPr>
          <p:cNvPr id="3" name="Group 21">
            <a:extLst>
              <a:ext uri="{FF2B5EF4-FFF2-40B4-BE49-F238E27FC236}">
                <a16:creationId xmlns:a16="http://schemas.microsoft.com/office/drawing/2014/main" id="{E0C7003E-046D-448B-AE7B-1C3E08847B16}"/>
              </a:ext>
            </a:extLst>
          </p:cNvPr>
          <p:cNvGrpSpPr>
            <a:grpSpLocks/>
          </p:cNvGrpSpPr>
          <p:nvPr/>
        </p:nvGrpSpPr>
        <p:grpSpPr bwMode="auto">
          <a:xfrm>
            <a:off x="3517899" y="3933825"/>
            <a:ext cx="987425" cy="874713"/>
            <a:chOff x="2216" y="2478"/>
            <a:chExt cx="622" cy="551"/>
          </a:xfrm>
        </p:grpSpPr>
        <p:sp>
          <p:nvSpPr>
            <p:cNvPr id="8208" name="Rectangle 5">
              <a:extLst>
                <a:ext uri="{FF2B5EF4-FFF2-40B4-BE49-F238E27FC236}">
                  <a16:creationId xmlns:a16="http://schemas.microsoft.com/office/drawing/2014/main" id="{1750011F-6070-4125-B429-1A7757F5132B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2263" y="2455"/>
              <a:ext cx="551" cy="598"/>
            </a:xfrm>
            <a:prstGeom prst="rect">
              <a:avLst/>
            </a:prstGeom>
            <a:gradFill rotWithShape="1">
              <a:gsLst>
                <a:gs pos="0">
                  <a:srgbClr val="0092B4"/>
                </a:gs>
                <a:gs pos="100000">
                  <a:srgbClr val="004453"/>
                </a:gs>
              </a:gsLst>
              <a:lin ang="5400000" scaled="1"/>
            </a:gradFill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dist="179605" dir="487806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kumimoji="0" lang="zh-CN" altLang="en-US" sz="2000">
                <a:ea typeface="宋体" panose="02010600030101010101" pitchFamily="2" charset="-122"/>
              </a:endParaRPr>
            </a:p>
          </p:txBody>
        </p:sp>
        <p:sp>
          <p:nvSpPr>
            <p:cNvPr id="8209" name="Text Box 6">
              <a:extLst>
                <a:ext uri="{FF2B5EF4-FFF2-40B4-BE49-F238E27FC236}">
                  <a16:creationId xmlns:a16="http://schemas.microsoft.com/office/drawing/2014/main" id="{3F362BEB-189A-4ECA-991D-B6CBD3A16F7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16" y="2544"/>
              <a:ext cx="618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0" lang="en-US" altLang="zh-CN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1950~1958</a:t>
              </a:r>
            </a:p>
          </p:txBody>
        </p:sp>
      </p:grpSp>
      <p:grpSp>
        <p:nvGrpSpPr>
          <p:cNvPr id="4" name="Group 22">
            <a:extLst>
              <a:ext uri="{FF2B5EF4-FFF2-40B4-BE49-F238E27FC236}">
                <a16:creationId xmlns:a16="http://schemas.microsoft.com/office/drawing/2014/main" id="{72B4A331-E65F-4DC4-9036-578C646B85F7}"/>
              </a:ext>
            </a:extLst>
          </p:cNvPr>
          <p:cNvGrpSpPr>
            <a:grpSpLocks/>
          </p:cNvGrpSpPr>
          <p:nvPr/>
        </p:nvGrpSpPr>
        <p:grpSpPr bwMode="auto">
          <a:xfrm>
            <a:off x="6946901" y="2351090"/>
            <a:ext cx="950913" cy="876301"/>
            <a:chOff x="4376" y="1481"/>
            <a:chExt cx="599" cy="552"/>
          </a:xfrm>
        </p:grpSpPr>
        <p:sp>
          <p:nvSpPr>
            <p:cNvPr id="8206" name="Rectangle 7">
              <a:extLst>
                <a:ext uri="{FF2B5EF4-FFF2-40B4-BE49-F238E27FC236}">
                  <a16:creationId xmlns:a16="http://schemas.microsoft.com/office/drawing/2014/main" id="{08B24F68-7B16-455D-988C-5502789DDDF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4400" y="1457"/>
              <a:ext cx="552" cy="599"/>
            </a:xfrm>
            <a:prstGeom prst="rect">
              <a:avLst/>
            </a:prstGeom>
            <a:gradFill rotWithShape="1">
              <a:gsLst>
                <a:gs pos="0">
                  <a:srgbClr val="D06800"/>
                </a:gs>
                <a:gs pos="100000">
                  <a:srgbClr val="603000"/>
                </a:gs>
              </a:gsLst>
              <a:lin ang="5400000" scaled="1"/>
            </a:gradFill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dist="179605" dir="487806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kumimoji="0" lang="zh-CN" altLang="en-US" sz="2000">
                <a:ea typeface="宋体" panose="02010600030101010101" pitchFamily="2" charset="-122"/>
              </a:endParaRPr>
            </a:p>
          </p:txBody>
        </p:sp>
        <p:sp>
          <p:nvSpPr>
            <p:cNvPr id="8207" name="Text Box 8">
              <a:extLst>
                <a:ext uri="{FF2B5EF4-FFF2-40B4-BE49-F238E27FC236}">
                  <a16:creationId xmlns:a16="http://schemas.microsoft.com/office/drawing/2014/main" id="{D16D7D61-1953-4629-B9D3-7C7565440D1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391" y="1533"/>
              <a:ext cx="570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kumimoji="0" lang="en-US" altLang="zh-CN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1963~1966</a:t>
              </a:r>
            </a:p>
          </p:txBody>
        </p:sp>
      </p:grpSp>
      <p:sp>
        <p:nvSpPr>
          <p:cNvPr id="588811" name="Line 11">
            <a:extLst>
              <a:ext uri="{FF2B5EF4-FFF2-40B4-BE49-F238E27FC236}">
                <a16:creationId xmlns:a16="http://schemas.microsoft.com/office/drawing/2014/main" id="{E0774C98-5DD8-4EBA-B324-6885D7720182}"/>
              </a:ext>
            </a:extLst>
          </p:cNvPr>
          <p:cNvSpPr>
            <a:spLocks noChangeShapeType="1"/>
          </p:cNvSpPr>
          <p:nvPr/>
        </p:nvSpPr>
        <p:spPr bwMode="gray">
          <a:xfrm>
            <a:off x="2209800" y="3441700"/>
            <a:ext cx="1354138" cy="563563"/>
          </a:xfrm>
          <a:prstGeom prst="lin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800"/>
          </a:p>
        </p:txBody>
      </p:sp>
      <p:sp>
        <p:nvSpPr>
          <p:cNvPr id="588812" name="Line 12">
            <a:extLst>
              <a:ext uri="{FF2B5EF4-FFF2-40B4-BE49-F238E27FC236}">
                <a16:creationId xmlns:a16="http://schemas.microsoft.com/office/drawing/2014/main" id="{DF0C0B57-FDD0-4D7C-ABD7-AA3119FDFF8E}"/>
              </a:ext>
            </a:extLst>
          </p:cNvPr>
          <p:cNvSpPr>
            <a:spLocks noChangeShapeType="1"/>
          </p:cNvSpPr>
          <p:nvPr/>
        </p:nvSpPr>
        <p:spPr bwMode="gray">
          <a:xfrm flipV="1">
            <a:off x="4716463" y="2997200"/>
            <a:ext cx="2160587" cy="1079500"/>
          </a:xfrm>
          <a:prstGeom prst="lin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800"/>
          </a:p>
        </p:txBody>
      </p:sp>
      <p:sp>
        <p:nvSpPr>
          <p:cNvPr id="588815" name="Text Box 15">
            <a:extLst>
              <a:ext uri="{FF2B5EF4-FFF2-40B4-BE49-F238E27FC236}">
                <a16:creationId xmlns:a16="http://schemas.microsoft.com/office/drawing/2014/main" id="{F0DAE550-AF00-432E-9959-E97836574631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1943893" y="5130807"/>
            <a:ext cx="5256213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l"/>
            </a:pPr>
            <a:r>
              <a:rPr kumimoji="0"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DNA</a:t>
            </a:r>
            <a:r>
              <a:rPr kumimoji="0"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双螺旋结构和中心法则的确立</a:t>
            </a:r>
          </a:p>
          <a:p>
            <a:pPr>
              <a:buFont typeface="Wingdings" panose="05000000000000000000" pitchFamily="2" charset="2"/>
              <a:buNone/>
            </a:pPr>
            <a:r>
              <a:rPr kumimoji="0"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lang="en-US" altLang="zh-CN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1950. </a:t>
            </a:r>
            <a:r>
              <a:rPr kumimoji="0"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查哥夫（</a:t>
            </a:r>
            <a:r>
              <a:rPr kumimoji="0" lang="en-US" altLang="zh-CN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E. Chargaff</a:t>
            </a:r>
            <a:r>
              <a:rPr kumimoji="0"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）法则</a:t>
            </a:r>
          </a:p>
          <a:p>
            <a:pPr>
              <a:buFont typeface="Wingdings" panose="05000000000000000000" pitchFamily="2" charset="2"/>
              <a:buNone/>
            </a:pPr>
            <a:r>
              <a:rPr kumimoji="0" lang="en-US" altLang="zh-CN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1953. </a:t>
            </a:r>
            <a:r>
              <a:rPr kumimoji="0"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沃森 </a:t>
            </a:r>
            <a:r>
              <a:rPr kumimoji="0" lang="en-US" altLang="zh-CN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(J. D. Watson) &amp; </a:t>
            </a:r>
            <a:r>
              <a:rPr kumimoji="0"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克里克 </a:t>
            </a:r>
            <a:r>
              <a:rPr kumimoji="0" lang="en-US" altLang="zh-CN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(F. Crick)</a:t>
            </a:r>
          </a:p>
          <a:p>
            <a:pPr>
              <a:buFont typeface="Wingdings" panose="05000000000000000000" pitchFamily="2" charset="2"/>
              <a:buNone/>
            </a:pPr>
            <a:r>
              <a:rPr kumimoji="0" lang="en-US" altLang="zh-CN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1958. </a:t>
            </a:r>
            <a:r>
              <a:rPr kumimoji="0"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梅塞尔松 </a:t>
            </a:r>
            <a:r>
              <a:rPr kumimoji="0" lang="en-US" altLang="zh-CN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&amp; </a:t>
            </a:r>
            <a:r>
              <a:rPr kumimoji="0"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斯塔尔 </a:t>
            </a:r>
            <a:r>
              <a:rPr kumimoji="0" lang="en-US" altLang="zh-CN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半保留复制</a:t>
            </a:r>
            <a:endParaRPr kumimoji="0" lang="en-US" altLang="zh-CN" sz="18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88817" name="Text Box 17">
            <a:extLst>
              <a:ext uri="{FF2B5EF4-FFF2-40B4-BE49-F238E27FC236}">
                <a16:creationId xmlns:a16="http://schemas.microsoft.com/office/drawing/2014/main" id="{471293A4-3DB5-4838-BF99-2B23FEB85E1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227763" y="3500438"/>
            <a:ext cx="291623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l"/>
            </a:pPr>
            <a:r>
              <a:rPr kumimoji="0" lang="zh-CN" altLang="en-US" sz="2000" b="1" dirty="0">
                <a:solidFill>
                  <a:srgbClr val="2A0E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遗传密码的破译</a:t>
            </a:r>
          </a:p>
          <a:p>
            <a:pPr>
              <a:buFont typeface="Wingdings" panose="05000000000000000000" pitchFamily="2" charset="2"/>
              <a:buNone/>
            </a:pPr>
            <a:r>
              <a:rPr kumimoji="0" lang="zh-CN" altLang="en-US" sz="1800" b="1" dirty="0">
                <a:solidFill>
                  <a:srgbClr val="2A0E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lang="en-US" altLang="zh-CN" sz="1800" b="1" dirty="0">
                <a:solidFill>
                  <a:srgbClr val="2A0E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1963. </a:t>
            </a:r>
            <a:r>
              <a:rPr kumimoji="0" lang="zh-CN" altLang="en-US" sz="1800" b="1" dirty="0">
                <a:solidFill>
                  <a:srgbClr val="2A0E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尼伦伯格 </a:t>
            </a:r>
            <a:r>
              <a:rPr kumimoji="0" lang="en-US" altLang="zh-CN" sz="1800" b="1" dirty="0">
                <a:solidFill>
                  <a:srgbClr val="2A0E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&amp; </a:t>
            </a:r>
            <a:r>
              <a:rPr kumimoji="0" lang="zh-CN" altLang="en-US" sz="1800" b="1" dirty="0">
                <a:solidFill>
                  <a:srgbClr val="2A0E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马太</a:t>
            </a:r>
          </a:p>
          <a:p>
            <a:pPr>
              <a:buFont typeface="Wingdings" panose="05000000000000000000" pitchFamily="2" charset="2"/>
              <a:buNone/>
            </a:pPr>
            <a:r>
              <a:rPr kumimoji="0" lang="zh-CN" altLang="en-US" sz="1800" b="1" dirty="0">
                <a:solidFill>
                  <a:srgbClr val="2A0E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lang="en-US" altLang="zh-CN" sz="1800" b="1" dirty="0">
                <a:solidFill>
                  <a:srgbClr val="2A0E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1966. </a:t>
            </a:r>
            <a:r>
              <a:rPr kumimoji="0" lang="zh-CN" altLang="en-US" sz="1800" b="1" dirty="0">
                <a:solidFill>
                  <a:srgbClr val="2A0E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霍拉纳</a:t>
            </a:r>
          </a:p>
        </p:txBody>
      </p:sp>
      <p:sp>
        <p:nvSpPr>
          <p:cNvPr id="588818" name="Text Box 18">
            <a:extLst>
              <a:ext uri="{FF2B5EF4-FFF2-40B4-BE49-F238E27FC236}">
                <a16:creationId xmlns:a16="http://schemas.microsoft.com/office/drawing/2014/main" id="{AFA5F26E-15D7-4FE1-81CE-1E0AD4690DA3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2000761" y="2210780"/>
            <a:ext cx="333136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l"/>
            </a:pPr>
            <a:r>
              <a:rPr kumimoji="0"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实验证明</a:t>
            </a:r>
            <a:r>
              <a:rPr kumimoji="0"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是遗传物质</a:t>
            </a:r>
          </a:p>
          <a:p>
            <a:pPr>
              <a:buFont typeface="Wingdings" panose="05000000000000000000" pitchFamily="2" charset="2"/>
              <a:buNone/>
            </a:pPr>
            <a:r>
              <a:rPr kumimoji="0"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lang="en-US" altLang="zh-CN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1928.</a:t>
            </a:r>
            <a:r>
              <a:rPr kumimoji="0"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格里菲思 </a:t>
            </a:r>
            <a:r>
              <a:rPr kumimoji="0" lang="en-US" altLang="zh-CN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&amp; 1944.</a:t>
            </a:r>
            <a:r>
              <a:rPr kumimoji="0"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艾弗里</a:t>
            </a:r>
            <a:endParaRPr kumimoji="0" lang="en-US" altLang="zh-CN" sz="18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kumimoji="0"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肺炎双球菌转化实验</a:t>
            </a: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0A8EAAE5-5498-46F7-8452-BA3871023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978" y="1042953"/>
            <a:ext cx="8534400" cy="743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cs typeface="+mn-cs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sz="32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基础理论的重大突破</a:t>
            </a:r>
            <a:endParaRPr kumimoji="0" lang="en-US" altLang="zh-CN" sz="3200" b="1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88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88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88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88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88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8815" grpId="0"/>
      <p:bldP spid="588817" grpId="0"/>
      <p:bldP spid="5888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20_12bDideoxyChainTerm-U">
            <a:extLst>
              <a:ext uri="{FF2B5EF4-FFF2-40B4-BE49-F238E27FC236}">
                <a16:creationId xmlns:a16="http://schemas.microsoft.com/office/drawing/2014/main" id="{BFB63D70-1C70-4454-A43E-D51167CB42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1"/>
          <a:stretch/>
        </p:blipFill>
        <p:spPr bwMode="auto">
          <a:xfrm>
            <a:off x="1273175" y="168275"/>
            <a:ext cx="6597650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3">
            <a:extLst>
              <a:ext uri="{FF2B5EF4-FFF2-40B4-BE49-F238E27FC236}">
                <a16:creationId xmlns:a16="http://schemas.microsoft.com/office/drawing/2014/main" id="{E81EB066-F8E0-41A3-87E3-0D73F1F36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207963"/>
            <a:ext cx="1436688" cy="258762"/>
          </a:xfrm>
          <a:prstGeom prst="rect">
            <a:avLst/>
          </a:prstGeom>
          <a:solidFill>
            <a:srgbClr val="FECD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8916" name="Rectangle 4">
            <a:extLst>
              <a:ext uri="{FF2B5EF4-FFF2-40B4-BE49-F238E27FC236}">
                <a16:creationId xmlns:a16="http://schemas.microsoft.com/office/drawing/2014/main" id="{6FB93706-0637-4122-96D0-2CFB2B82A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925" y="4773613"/>
            <a:ext cx="1468438" cy="233362"/>
          </a:xfrm>
          <a:prstGeom prst="rect">
            <a:avLst/>
          </a:prstGeom>
          <a:solidFill>
            <a:srgbClr val="FECD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8917" name="Text Box 6">
            <a:extLst>
              <a:ext uri="{FF2B5EF4-FFF2-40B4-BE49-F238E27FC236}">
                <a16:creationId xmlns:a16="http://schemas.microsoft.com/office/drawing/2014/main" id="{B02058FB-579E-4B85-A512-ED846B110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938" y="260350"/>
            <a:ext cx="1031875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300" b="1">
                <a:solidFill>
                  <a:srgbClr val="563A84"/>
                </a:solidFill>
                <a:ea typeface="ヒラギノ角ゴ Pro W3" pitchFamily="48" charset="-128"/>
              </a:rPr>
              <a:t>TECHNIQUE</a:t>
            </a:r>
            <a:endParaRPr kumimoji="0" lang="en-US" altLang="zh-CN" sz="900" b="1">
              <a:solidFill>
                <a:srgbClr val="563A84"/>
              </a:solidFill>
              <a:ea typeface="ヒラギノ角ゴ Pro W3" pitchFamily="48" charset="-128"/>
            </a:endParaRPr>
          </a:p>
        </p:txBody>
      </p:sp>
      <p:sp>
        <p:nvSpPr>
          <p:cNvPr id="38918" name="Text Box 7">
            <a:extLst>
              <a:ext uri="{FF2B5EF4-FFF2-40B4-BE49-F238E27FC236}">
                <a16:creationId xmlns:a16="http://schemas.microsoft.com/office/drawing/2014/main" id="{859592D5-6E3B-43FE-898B-8DC70CA15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4808538"/>
            <a:ext cx="923925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300" b="1">
                <a:solidFill>
                  <a:srgbClr val="563A84"/>
                </a:solidFill>
                <a:ea typeface="ヒラギノ角ゴ Pro W3" pitchFamily="48" charset="-128"/>
              </a:rPr>
              <a:t>RESULTS</a:t>
            </a:r>
          </a:p>
        </p:txBody>
      </p:sp>
      <p:sp>
        <p:nvSpPr>
          <p:cNvPr id="38919" name="Text Box 8">
            <a:extLst>
              <a:ext uri="{FF2B5EF4-FFF2-40B4-BE49-F238E27FC236}">
                <a16:creationId xmlns:a16="http://schemas.microsoft.com/office/drawing/2014/main" id="{1256798C-DE69-4CAF-8D7B-978E1597F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6688" y="711200"/>
            <a:ext cx="90487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100" b="1">
                <a:ea typeface="ヒラギノ角ゴ Pro W3" pitchFamily="48" charset="-128"/>
              </a:rPr>
              <a:t>DNA (template </a:t>
            </a:r>
            <a:br>
              <a:rPr kumimoji="0" lang="en-US" altLang="zh-CN" sz="1100" b="1">
                <a:ea typeface="ヒラギノ角ゴ Pro W3" pitchFamily="48" charset="-128"/>
              </a:rPr>
            </a:br>
            <a:r>
              <a:rPr kumimoji="0" lang="en-US" altLang="zh-CN" sz="1100" b="1">
                <a:ea typeface="ヒラギノ角ゴ Pro W3" pitchFamily="48" charset="-128"/>
              </a:rPr>
              <a:t>strand)</a:t>
            </a:r>
          </a:p>
        </p:txBody>
      </p:sp>
      <p:sp>
        <p:nvSpPr>
          <p:cNvPr id="38920" name="Text Box 9">
            <a:extLst>
              <a:ext uri="{FF2B5EF4-FFF2-40B4-BE49-F238E27FC236}">
                <a16:creationId xmlns:a16="http://schemas.microsoft.com/office/drawing/2014/main" id="{D670DBFF-D76B-4D87-B038-300B664A3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9888" y="2684463"/>
            <a:ext cx="592137" cy="14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100" b="1">
                <a:ea typeface="ヒラギノ角ゴ Pro W3" pitchFamily="48" charset="-128"/>
              </a:rPr>
              <a:t>Shortest</a:t>
            </a:r>
            <a:endParaRPr kumimoji="0" lang="en-US" altLang="zh-CN" sz="900" b="1">
              <a:ea typeface="ヒラギノ角ゴ Pro W3" pitchFamily="48" charset="-128"/>
            </a:endParaRPr>
          </a:p>
        </p:txBody>
      </p:sp>
      <p:sp>
        <p:nvSpPr>
          <p:cNvPr id="38921" name="Text Box 10">
            <a:extLst>
              <a:ext uri="{FF2B5EF4-FFF2-40B4-BE49-F238E27FC236}">
                <a16:creationId xmlns:a16="http://schemas.microsoft.com/office/drawing/2014/main" id="{CF8BFFC9-5261-43CC-B43E-7DD064D10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0425" y="715963"/>
            <a:ext cx="1084263" cy="14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100" b="1">
                <a:ea typeface="ヒラギノ角ゴ Pro W3" pitchFamily="48" charset="-128"/>
              </a:rPr>
              <a:t>Labeled strands</a:t>
            </a:r>
          </a:p>
        </p:txBody>
      </p:sp>
      <p:sp>
        <p:nvSpPr>
          <p:cNvPr id="38922" name="Text Box 11">
            <a:extLst>
              <a:ext uri="{FF2B5EF4-FFF2-40B4-BE49-F238E27FC236}">
                <a16:creationId xmlns:a16="http://schemas.microsoft.com/office/drawing/2014/main" id="{58DC7482-304D-4DF9-B529-6336D5F56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7888" y="2684463"/>
            <a:ext cx="636587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100" b="1">
                <a:ea typeface="ヒラギノ角ゴ Pro W3" pitchFamily="48" charset="-128"/>
              </a:rPr>
              <a:t>Longest</a:t>
            </a:r>
          </a:p>
        </p:txBody>
      </p:sp>
      <p:sp>
        <p:nvSpPr>
          <p:cNvPr id="38923" name="Text Box 12">
            <a:extLst>
              <a:ext uri="{FF2B5EF4-FFF2-40B4-BE49-F238E27FC236}">
                <a16:creationId xmlns:a16="http://schemas.microsoft.com/office/drawing/2014/main" id="{A430A113-E059-4D8D-8635-CD07660F1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535488"/>
            <a:ext cx="208280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Shortest labeled strand</a:t>
            </a:r>
          </a:p>
        </p:txBody>
      </p:sp>
      <p:sp>
        <p:nvSpPr>
          <p:cNvPr id="38924" name="Text Box 13">
            <a:extLst>
              <a:ext uri="{FF2B5EF4-FFF2-40B4-BE49-F238E27FC236}">
                <a16:creationId xmlns:a16="http://schemas.microsoft.com/office/drawing/2014/main" id="{90228D41-E9F3-4C5A-A5CD-3F1CE63BD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171825"/>
            <a:ext cx="211455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Longest labeled strand</a:t>
            </a:r>
          </a:p>
        </p:txBody>
      </p:sp>
      <p:sp>
        <p:nvSpPr>
          <p:cNvPr id="38925" name="Text Box 14">
            <a:extLst>
              <a:ext uri="{FF2B5EF4-FFF2-40B4-BE49-F238E27FC236}">
                <a16:creationId xmlns:a16="http://schemas.microsoft.com/office/drawing/2014/main" id="{C526F19B-323D-4E62-BE52-D9BCD658C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0" y="4414838"/>
            <a:ext cx="539750" cy="19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Laser</a:t>
            </a:r>
          </a:p>
        </p:txBody>
      </p:sp>
      <p:sp>
        <p:nvSpPr>
          <p:cNvPr id="38926" name="Text Box 15">
            <a:extLst>
              <a:ext uri="{FF2B5EF4-FFF2-40B4-BE49-F238E27FC236}">
                <a16:creationId xmlns:a16="http://schemas.microsoft.com/office/drawing/2014/main" id="{53875C2C-B637-4AB4-8802-8BA9E3625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2825" y="2967038"/>
            <a:ext cx="1127125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Direction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of movement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of strands</a:t>
            </a:r>
            <a:endParaRPr kumimoji="0" lang="en-US" altLang="zh-CN" sz="1000" b="1">
              <a:ea typeface="ヒラギノ角ゴ Pro W3" pitchFamily="48" charset="-128"/>
            </a:endParaRPr>
          </a:p>
        </p:txBody>
      </p:sp>
      <p:sp>
        <p:nvSpPr>
          <p:cNvPr id="38927" name="Text Box 16">
            <a:extLst>
              <a:ext uri="{FF2B5EF4-FFF2-40B4-BE49-F238E27FC236}">
                <a16:creationId xmlns:a16="http://schemas.microsoft.com/office/drawing/2014/main" id="{6ADC52CF-3D27-4A7D-A658-BEC2CFCD1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5388" y="3762375"/>
            <a:ext cx="742950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Detector</a:t>
            </a:r>
            <a:endParaRPr kumimoji="0" lang="en-US" altLang="zh-CN" sz="1000" b="1">
              <a:ea typeface="ヒラギノ角ゴ Pro W3" pitchFamily="48" charset="-128"/>
            </a:endParaRPr>
          </a:p>
        </p:txBody>
      </p:sp>
      <p:sp>
        <p:nvSpPr>
          <p:cNvPr id="38928" name="Text Box 17">
            <a:extLst>
              <a:ext uri="{FF2B5EF4-FFF2-40B4-BE49-F238E27FC236}">
                <a16:creationId xmlns:a16="http://schemas.microsoft.com/office/drawing/2014/main" id="{7DC8D220-47AD-457B-A27F-BBC6A8626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4878388"/>
            <a:ext cx="874712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kumimoji="0" lang="en-US" altLang="zh-CN" sz="1400" b="1" dirty="0">
                <a:ea typeface="ヒラギノ角ゴ Pro W3" pitchFamily="48" charset="-128"/>
              </a:rPr>
              <a:t>Last base</a:t>
            </a:r>
            <a:br>
              <a:rPr kumimoji="0" lang="en-US" altLang="zh-CN" sz="1400" b="1" dirty="0">
                <a:ea typeface="ヒラギノ角ゴ Pro W3" pitchFamily="48" charset="-128"/>
              </a:rPr>
            </a:br>
            <a:r>
              <a:rPr kumimoji="0" lang="en-US" altLang="zh-CN" sz="1400" b="1" dirty="0">
                <a:ea typeface="ヒラギノ角ゴ Pro W3" pitchFamily="48" charset="-128"/>
              </a:rPr>
              <a:t>of longest</a:t>
            </a:r>
            <a:br>
              <a:rPr kumimoji="0" lang="en-US" altLang="zh-CN" sz="1400" b="1" dirty="0">
                <a:ea typeface="ヒラギノ角ゴ Pro W3" pitchFamily="48" charset="-128"/>
              </a:rPr>
            </a:br>
            <a:r>
              <a:rPr kumimoji="0" lang="en-US" altLang="zh-CN" sz="1400" b="1" dirty="0">
                <a:ea typeface="ヒラギノ角ゴ Pro W3" pitchFamily="48" charset="-128"/>
              </a:rPr>
              <a:t>labeled</a:t>
            </a:r>
            <a:br>
              <a:rPr kumimoji="0" lang="en-US" altLang="zh-CN" sz="1400" b="1" dirty="0">
                <a:ea typeface="ヒラギノ角ゴ Pro W3" pitchFamily="48" charset="-128"/>
              </a:rPr>
            </a:br>
            <a:r>
              <a:rPr kumimoji="0" lang="en-US" altLang="zh-CN" sz="1400" b="1" dirty="0">
                <a:ea typeface="ヒラギノ角ゴ Pro W3" pitchFamily="48" charset="-128"/>
              </a:rPr>
              <a:t>strand</a:t>
            </a:r>
            <a:endParaRPr kumimoji="0" lang="en-US" altLang="zh-CN" sz="1000" b="1" dirty="0">
              <a:ea typeface="ヒラギノ角ゴ Pro W3" pitchFamily="48" charset="-128"/>
            </a:endParaRPr>
          </a:p>
        </p:txBody>
      </p:sp>
      <p:sp>
        <p:nvSpPr>
          <p:cNvPr id="38929" name="Text Box 18">
            <a:extLst>
              <a:ext uri="{FF2B5EF4-FFF2-40B4-BE49-F238E27FC236}">
                <a16:creationId xmlns:a16="http://schemas.microsoft.com/office/drawing/2014/main" id="{234CF770-96E2-4D4C-A4E7-CEBA2082D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5802313"/>
            <a:ext cx="9636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Last base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of shortest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labeled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strand</a:t>
            </a:r>
            <a:endParaRPr kumimoji="0" lang="en-US" altLang="zh-CN" sz="1000" b="1">
              <a:ea typeface="ヒラギノ角ゴ Pro W3" pitchFamily="48" charset="-128"/>
            </a:endParaRPr>
          </a:p>
        </p:txBody>
      </p:sp>
      <p:sp>
        <p:nvSpPr>
          <p:cNvPr id="38930" name="Line 19">
            <a:extLst>
              <a:ext uri="{FF2B5EF4-FFF2-40B4-BE49-F238E27FC236}">
                <a16:creationId xmlns:a16="http://schemas.microsoft.com/office/drawing/2014/main" id="{0CAB26F5-84C5-4A8A-AD33-E519328B6251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4125" y="6440488"/>
            <a:ext cx="1873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31" name="Line 20">
            <a:extLst>
              <a:ext uri="{FF2B5EF4-FFF2-40B4-BE49-F238E27FC236}">
                <a16:creationId xmlns:a16="http://schemas.microsoft.com/office/drawing/2014/main" id="{1DC749A1-7514-4AF3-B6DF-80CFA952E7C8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1125" y="874713"/>
            <a:ext cx="0" cy="3476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32" name="AutoShape 21">
            <a:extLst>
              <a:ext uri="{FF2B5EF4-FFF2-40B4-BE49-F238E27FC236}">
                <a16:creationId xmlns:a16="http://schemas.microsoft.com/office/drawing/2014/main" id="{055A9A8C-D68E-4915-9781-3D9DD7CD4FED}"/>
              </a:ext>
            </a:extLst>
          </p:cNvPr>
          <p:cNvSpPr>
            <a:spLocks/>
          </p:cNvSpPr>
          <p:nvPr/>
        </p:nvSpPr>
        <p:spPr bwMode="auto">
          <a:xfrm rot="4549414">
            <a:off x="5125244" y="-1115219"/>
            <a:ext cx="177800" cy="4833938"/>
          </a:xfrm>
          <a:prstGeom prst="leftBrace">
            <a:avLst>
              <a:gd name="adj1" fmla="val 22656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8933" name="Line 22">
            <a:extLst>
              <a:ext uri="{FF2B5EF4-FFF2-40B4-BE49-F238E27FC236}">
                <a16:creationId xmlns:a16="http://schemas.microsoft.com/office/drawing/2014/main" id="{09B9CF12-2DE3-4836-9E98-623D155641A4}"/>
              </a:ext>
            </a:extLst>
          </p:cNvPr>
          <p:cNvSpPr>
            <a:spLocks noChangeShapeType="1"/>
          </p:cNvSpPr>
          <p:nvPr/>
        </p:nvSpPr>
        <p:spPr bwMode="auto">
          <a:xfrm>
            <a:off x="3787775" y="5170488"/>
            <a:ext cx="1873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3430A6A-37A9-46D1-BF4B-6AE875E56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20</a:t>
            </a:fld>
            <a:endParaRPr lang="en-US" altLang="zh-CN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>
            <a:extLst>
              <a:ext uri="{FF2B5EF4-FFF2-40B4-BE49-F238E27FC236}">
                <a16:creationId xmlns:a16="http://schemas.microsoft.com/office/drawing/2014/main" id="{AB7B54B7-A06E-4E25-B071-941E4E752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38" y="1076325"/>
            <a:ext cx="8831262" cy="148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重组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技术是利用载体系统人工修饰有机体遗传组成的技术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即在体外通过酶的作用将异源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与载体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重组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并将该重组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分子导入受体细胞内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, 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以扩增异源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DNA, 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并实现其功能表达</a:t>
            </a:r>
          </a:p>
        </p:txBody>
      </p:sp>
      <p:pic>
        <p:nvPicPr>
          <p:cNvPr id="40963" name="Picture 4">
            <a:extLst>
              <a:ext uri="{FF2B5EF4-FFF2-40B4-BE49-F238E27FC236}">
                <a16:creationId xmlns:a16="http://schemas.microsoft.com/office/drawing/2014/main" id="{B4C154AD-8FF4-4BFF-8C07-E2339B47C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42900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矩形 5">
            <a:extLst>
              <a:ext uri="{FF2B5EF4-FFF2-40B4-BE49-F238E27FC236}">
                <a16:creationId xmlns:a16="http://schemas.microsoft.com/office/drawing/2014/main" id="{D5935509-80FB-48F9-B8E5-0974AE4C9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" y="4958372"/>
            <a:ext cx="8893175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 typeface="Times" panose="02020603050405020304" pitchFamily="18" charset="0"/>
              <a:buChar char="•"/>
            </a:pP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1972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年，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Paul Berg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和他的同事将</a:t>
            </a:r>
            <a:r>
              <a:rPr lang="el-GR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λ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噬菌体基因和大肠杆菌乳糖操纵子插入猴病毒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SV40 DNA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中，首次构建出同时含有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SV40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l-GR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λ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噬菌体的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重组体</a:t>
            </a:r>
            <a:endParaRPr lang="en-US" altLang="zh-CN" sz="24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ct val="0"/>
              </a:spcAft>
              <a:buClrTx/>
              <a:buFont typeface="Times" panose="02020603050405020304" pitchFamily="18" charset="0"/>
              <a:buChar char="•"/>
            </a:pP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于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1980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年获得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Nobel Prize in Chemistry</a:t>
            </a:r>
            <a:r>
              <a:rPr lang="en-US" altLang="zh-CN" sz="2400" b="1" u="sng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en-US" sz="24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0965" name="图片 6" descr="berg.jpg">
            <a:extLst>
              <a:ext uri="{FF2B5EF4-FFF2-40B4-BE49-F238E27FC236}">
                <a16:creationId xmlns:a16="http://schemas.microsoft.com/office/drawing/2014/main" id="{789F6E1D-6FB3-4BB5-B7B9-4937AE5047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2687638"/>
            <a:ext cx="154305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E424702-15A1-4AAF-8F41-92F060574FA5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167323"/>
            <a:ext cx="8382000" cy="508000"/>
          </a:xfrm>
          <a:prstGeom prst="rect">
            <a:avLst/>
          </a:prstGeom>
        </p:spPr>
        <p:txBody>
          <a:bodyPr/>
          <a:lstStyle>
            <a:lvl1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9080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13652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8224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22796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>
              <a:defRPr/>
            </a:pPr>
            <a:r>
              <a:rPr kumimoji="0" lang="zh-CN" altLang="en-US" sz="3600" kern="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重组</a:t>
            </a:r>
            <a:r>
              <a:rPr kumimoji="0" lang="en-US" altLang="zh-CN" sz="3600" kern="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DNA</a:t>
            </a:r>
            <a:r>
              <a:rPr kumimoji="0" lang="zh-CN" altLang="en-US" sz="3600" kern="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技术的实现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CA00A6D-F161-48C2-A325-A24222D9D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21</a:t>
            </a:fld>
            <a:endParaRPr lang="en-US" altLang="zh-CN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128B73A7-4A22-4D9F-8064-45DE6B3C83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82000" cy="590931"/>
          </a:xfrm>
        </p:spPr>
        <p:txBody>
          <a:bodyPr/>
          <a:lstStyle/>
          <a:p>
            <a:r>
              <a:rPr lang="zh-CN" altLang="en-US" sz="36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重组</a:t>
            </a:r>
            <a:r>
              <a:rPr lang="en-US" altLang="zh-CN" sz="36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DNA</a:t>
            </a:r>
            <a:r>
              <a:rPr lang="zh-CN" altLang="en-US" sz="36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表达实验的成功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DD02559B-EDC3-4EB7-BDAD-04B8323E5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193800"/>
            <a:ext cx="8534400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cs typeface="+mn-cs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altLang="zh-CN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1973</a:t>
            </a:r>
            <a:r>
              <a:rPr kumimoji="0" lang="zh-CN" altLang="en-US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年，博耶（</a:t>
            </a:r>
            <a:r>
              <a:rPr kumimoji="0" lang="en-US" altLang="zh-CN" sz="2400" b="1" kern="0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H.Boyer</a:t>
            </a:r>
            <a:r>
              <a:rPr kumimoji="0" lang="zh-CN" altLang="en-US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）和科恩（</a:t>
            </a:r>
            <a:r>
              <a:rPr kumimoji="0" lang="en-US" altLang="zh-CN" sz="2400" b="1" kern="0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S.Cohen</a:t>
            </a:r>
            <a:r>
              <a:rPr kumimoji="0" lang="zh-CN" altLang="en-US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）选用仅含单一</a:t>
            </a:r>
            <a:r>
              <a:rPr kumimoji="0" lang="en-US" altLang="zh-CN" sz="2400" b="1" i="1" kern="0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EcoRI</a:t>
            </a:r>
            <a:r>
              <a:rPr kumimoji="0" lang="zh-CN" altLang="en-US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酶切位点的载体质粒</a:t>
            </a:r>
            <a:r>
              <a:rPr kumimoji="0" lang="en-US" altLang="zh-CN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pSC101,</a:t>
            </a:r>
            <a:r>
              <a:rPr kumimoji="0" lang="zh-CN" altLang="en-US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使之与非洲爪蟾核糖体蛋白基因的</a:t>
            </a:r>
            <a:r>
              <a:rPr kumimoji="0" lang="en-US" altLang="zh-CN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片段重组，重组的</a:t>
            </a:r>
            <a:r>
              <a:rPr kumimoji="0" lang="en-US" altLang="zh-CN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转入大肠杆菌</a:t>
            </a:r>
            <a:r>
              <a:rPr kumimoji="0" lang="en-US" altLang="zh-CN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中，转录出相应的</a:t>
            </a:r>
            <a:r>
              <a:rPr kumimoji="0" lang="en-US" altLang="zh-CN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mRNA</a:t>
            </a:r>
            <a:r>
              <a:rPr kumimoji="0" lang="zh-CN" altLang="en-US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，基因工程正式问世</a:t>
            </a:r>
            <a:r>
              <a:rPr kumimoji="0" lang="en-US" altLang="zh-CN" sz="2400" b="1" kern="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43013" name="组合 10">
            <a:extLst>
              <a:ext uri="{FF2B5EF4-FFF2-40B4-BE49-F238E27FC236}">
                <a16:creationId xmlns:a16="http://schemas.microsoft.com/office/drawing/2014/main" id="{EC275A00-4E20-4A29-9F53-F3CF5F639740}"/>
              </a:ext>
            </a:extLst>
          </p:cNvPr>
          <p:cNvGrpSpPr>
            <a:grpSpLocks/>
          </p:cNvGrpSpPr>
          <p:nvPr/>
        </p:nvGrpSpPr>
        <p:grpSpPr bwMode="auto">
          <a:xfrm>
            <a:off x="487363" y="3657600"/>
            <a:ext cx="8134350" cy="2855913"/>
            <a:chOff x="533400" y="3657600"/>
            <a:chExt cx="8134582" cy="2855844"/>
          </a:xfrm>
        </p:grpSpPr>
        <p:pic>
          <p:nvPicPr>
            <p:cNvPr id="43015" name="图片 8">
              <a:extLst>
                <a:ext uri="{FF2B5EF4-FFF2-40B4-BE49-F238E27FC236}">
                  <a16:creationId xmlns:a16="http://schemas.microsoft.com/office/drawing/2014/main" id="{913BE675-575C-4BFE-9F3B-DF85CA03D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3670593"/>
              <a:ext cx="4071654" cy="2829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16" name="图片 9">
              <a:extLst>
                <a:ext uri="{FF2B5EF4-FFF2-40B4-BE49-F238E27FC236}">
                  <a16:creationId xmlns:a16="http://schemas.microsoft.com/office/drawing/2014/main" id="{403A5F97-6395-4DD3-8FD7-C05F013951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7007" y="3657600"/>
              <a:ext cx="3990975" cy="28558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20040620155913138">
            <a:extLst>
              <a:ext uri="{FF2B5EF4-FFF2-40B4-BE49-F238E27FC236}">
                <a16:creationId xmlns:a16="http://schemas.microsoft.com/office/drawing/2014/main" id="{CC154007-D8A8-4B10-9952-D7DED80EF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447800"/>
            <a:ext cx="3784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矩形 1">
            <a:extLst>
              <a:ext uri="{FF2B5EF4-FFF2-40B4-BE49-F238E27FC236}">
                <a16:creationId xmlns:a16="http://schemas.microsoft.com/office/drawing/2014/main" id="{110702A0-A55B-4094-B5BF-4DFB649C3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1219200"/>
            <a:ext cx="45720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科学家将携带有大鼠的生长激素基因和其调控区域（在锌离子存在下，能够启动生长激素基因的表达）的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片段注射到小鼠胚胎细胞中，得到了转基因小鼠。在喂食富含锌的食物后，这种小鼠的身体变得巨大。这种转基因技术掀起了将转基因小鼠做于遗传分析的浪潮 </a:t>
            </a: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4037" name="Rectangle 2">
            <a:extLst>
              <a:ext uri="{FF2B5EF4-FFF2-40B4-BE49-F238E27FC236}">
                <a16:creationId xmlns:a16="http://schemas.microsoft.com/office/drawing/2014/main" id="{BA9FCD29-6FCF-4797-B738-9376821C73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82000" cy="590931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36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转基因动物问世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1684B48-65A2-4253-BD22-6E365A4B6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23</a:t>
            </a:fld>
            <a:endParaRPr lang="en-US" altLang="zh-CN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BFD0366A-CCFE-4564-861D-B3405C567D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24400" y="1581150"/>
            <a:ext cx="4033838" cy="3883025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kumimoji="1" lang="en-US" altLang="zh-CN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1998</a:t>
            </a:r>
            <a:r>
              <a:rPr kumimoji="1" lang="zh-CN" altLang="en-US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年，加拿大的一个研究小组展示了一只能在荧光下变绿的小鼠。这种小鼠被做了遗传改造，携带了一个水母绿色荧光蛋白基因。荧光鼠已被用来研究胚的生长和细胞内蛋白的运动 </a:t>
            </a:r>
          </a:p>
        </p:txBody>
      </p:sp>
      <p:pic>
        <p:nvPicPr>
          <p:cNvPr id="46083" name="Picture 5" descr="20040620155916273">
            <a:extLst>
              <a:ext uri="{FF2B5EF4-FFF2-40B4-BE49-F238E27FC236}">
                <a16:creationId xmlns:a16="http://schemas.microsoft.com/office/drawing/2014/main" id="{5C30EC78-B62A-4C1B-B02A-88D6C0189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81150"/>
            <a:ext cx="3740150" cy="465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Rectangle 2">
            <a:extLst>
              <a:ext uri="{FF2B5EF4-FFF2-40B4-BE49-F238E27FC236}">
                <a16:creationId xmlns:a16="http://schemas.microsoft.com/office/drawing/2014/main" id="{06315917-1405-41D5-850C-238DBD3EEA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82000" cy="590931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36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转基因动物问世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A1C667C-6497-467C-9FE1-35AF5B2E6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24</a:t>
            </a:fld>
            <a:endParaRPr lang="en-US" altLang="zh-CN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>
            <a:extLst>
              <a:ext uri="{FF2B5EF4-FFF2-40B4-BE49-F238E27FC236}">
                <a16:creationId xmlns:a16="http://schemas.microsoft.com/office/drawing/2014/main" id="{6617DA9D-DBF3-4A68-97F6-ECE2BE0A805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478280" y="381000"/>
            <a:ext cx="6400800" cy="508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 eaLnBrk="1" hangingPunct="1"/>
            <a:r>
              <a:rPr lang="en-US" altLang="zh-CN" sz="3600" b="1" dirty="0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lang="zh-CN" altLang="en-US" sz="3600" b="1" dirty="0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重组技术的三种工具</a:t>
            </a:r>
            <a:endParaRPr lang="en-US" altLang="zh-CN" sz="3600" b="1" dirty="0">
              <a:solidFill>
                <a:srgbClr val="333399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46E5909-8D6C-44E8-BD56-96F9200D1B9E}"/>
              </a:ext>
            </a:extLst>
          </p:cNvPr>
          <p:cNvSpPr txBox="1"/>
          <p:nvPr/>
        </p:nvSpPr>
        <p:spPr>
          <a:xfrm>
            <a:off x="838200" y="1524000"/>
            <a:ext cx="7010400" cy="2600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lang="zh-CN" altLang="en-US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“手术刀”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——</a:t>
            </a:r>
            <a:r>
              <a:rPr lang="zh-CN" altLang="en-US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限制性核酸内切酶</a:t>
            </a:r>
            <a:endParaRPr lang="en-US" altLang="zh-CN" sz="28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lang="zh-CN" altLang="en-US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片段“缝合针”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——DNA</a:t>
            </a:r>
            <a:r>
              <a:rPr lang="zh-CN" altLang="en-US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连接酶</a:t>
            </a:r>
            <a:endParaRPr lang="en-US" altLang="zh-CN" sz="28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外源基因“运输工具”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——</a:t>
            </a:r>
            <a:r>
              <a:rPr lang="zh-CN" altLang="en-US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基因载体</a:t>
            </a:r>
            <a:endParaRPr lang="en-US" altLang="zh-CN" sz="28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28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12" descr="4">
            <a:extLst>
              <a:ext uri="{FF2B5EF4-FFF2-40B4-BE49-F238E27FC236}">
                <a16:creationId xmlns:a16="http://schemas.microsoft.com/office/drawing/2014/main" id="{7A25EDAA-8973-4A19-BF85-7FB5AA501C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82"/>
          <a:stretch/>
        </p:blipFill>
        <p:spPr bwMode="auto">
          <a:xfrm>
            <a:off x="5791200" y="3657600"/>
            <a:ext cx="3116263" cy="286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51FD2F75-A013-40F3-A1D9-6B1156843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2590800"/>
            <a:ext cx="8524875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2">
            <a:extLst>
              <a:ext uri="{FF2B5EF4-FFF2-40B4-BE49-F238E27FC236}">
                <a16:creationId xmlns:a16="http://schemas.microsoft.com/office/drawing/2014/main" id="{EFFD82C0-493D-4345-9AAC-29FD16E51C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243428"/>
            <a:ext cx="8534400" cy="590931"/>
          </a:xfrm>
        </p:spPr>
        <p:txBody>
          <a:bodyPr/>
          <a:lstStyle/>
          <a:p>
            <a:pPr marL="0" indent="0" eaLnBrk="1" hangingPunct="1"/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酶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9E58C55-3419-48C4-BC8F-4F5E1412A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193800"/>
            <a:ext cx="8534400" cy="1303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酶（</a:t>
            </a:r>
            <a:r>
              <a:rPr kumimoji="0" lang="en-US" altLang="zh-CN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Enzyme</a:t>
            </a: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是由活细胞产生、具有催化活性和高度专一性的生物催化剂</a:t>
            </a:r>
            <a:endParaRPr kumimoji="0" lang="en-US" altLang="zh-CN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1BEEE44-D713-4700-9323-403703736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26</a:t>
            </a:fld>
            <a:endParaRPr lang="en-US" altLang="zh-CN"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3">
            <a:extLst>
              <a:ext uri="{FF2B5EF4-FFF2-40B4-BE49-F238E27FC236}">
                <a16:creationId xmlns:a16="http://schemas.microsoft.com/office/drawing/2014/main" id="{1842FD6F-32F6-4251-8F39-49567156B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085850"/>
            <a:ext cx="8534400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/>
              <a:t>酶分子中与底物结合并催化形成产物的部位</a:t>
            </a:r>
            <a:endParaRPr kumimoji="0" lang="en-US" altLang="zh-CN" kern="0" dirty="0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927EE3F4-1190-4BFC-ADDE-0C61E62062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54000"/>
            <a:ext cx="8534400" cy="590931"/>
          </a:xfrm>
        </p:spPr>
        <p:txBody>
          <a:bodyPr/>
          <a:lstStyle/>
          <a:p>
            <a:pPr marL="0" indent="0" eaLnBrk="1" hangingPunct="1"/>
            <a:r>
              <a:rPr lang="zh-CN" altLang="en-US" dirty="0">
                <a:latin typeface="微软雅黑" panose="020B0503020204020204" pitchFamily="34" charset="-122"/>
              </a:rPr>
              <a:t>酶的活性中心决定了酶的功能</a:t>
            </a:r>
            <a:endParaRPr lang="en-US" altLang="zh-CN" dirty="0">
              <a:latin typeface="微软雅黑" panose="020B0503020204020204" pitchFamily="34" charset="-122"/>
            </a:endParaRPr>
          </a:p>
        </p:txBody>
      </p:sp>
      <p:pic>
        <p:nvPicPr>
          <p:cNvPr id="49157" name="Picture 2">
            <a:extLst>
              <a:ext uri="{FF2B5EF4-FFF2-40B4-BE49-F238E27FC236}">
                <a16:creationId xmlns:a16="http://schemas.microsoft.com/office/drawing/2014/main" id="{936ACD04-48A2-497F-800B-2CF389FB5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513" y="1824038"/>
            <a:ext cx="6821487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Text Box 14">
            <a:extLst>
              <a:ext uri="{FF2B5EF4-FFF2-40B4-BE49-F238E27FC236}">
                <a16:creationId xmlns:a16="http://schemas.microsoft.com/office/drawing/2014/main" id="{0F7D847D-A94B-4D0A-9959-F548D8FF1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4963" y="6553200"/>
            <a:ext cx="300037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SzPct val="130000"/>
              <a:buFont typeface="Times" panose="02020603050405020304" pitchFamily="18" charset="0"/>
              <a:buNone/>
            </a:pPr>
            <a:r>
              <a:rPr kumimoji="0" lang="en-US" altLang="zh-CN" sz="2000" b="1">
                <a:ea typeface="宋体" panose="02010600030101010101" pitchFamily="2" charset="-122"/>
              </a:rPr>
              <a:t>(b)</a:t>
            </a:r>
          </a:p>
        </p:txBody>
      </p:sp>
      <p:sp>
        <p:nvSpPr>
          <p:cNvPr id="49159" name="Text Box 15">
            <a:extLst>
              <a:ext uri="{FF2B5EF4-FFF2-40B4-BE49-F238E27FC236}">
                <a16:creationId xmlns:a16="http://schemas.microsoft.com/office/drawing/2014/main" id="{219835B0-A9D2-4458-9A6C-1F0A5A123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6553200"/>
            <a:ext cx="300037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SzPct val="130000"/>
              <a:buFont typeface="Times" panose="02020603050405020304" pitchFamily="18" charset="0"/>
              <a:buNone/>
            </a:pPr>
            <a:r>
              <a:rPr kumimoji="0" lang="en-US" altLang="zh-CN" sz="2000" b="1">
                <a:ea typeface="宋体" panose="02010600030101010101" pitchFamily="2" charset="-122"/>
              </a:rPr>
              <a:t>(a)</a:t>
            </a:r>
          </a:p>
        </p:txBody>
      </p:sp>
      <p:sp>
        <p:nvSpPr>
          <p:cNvPr id="49160" name="Text Box 12">
            <a:extLst>
              <a:ext uri="{FF2B5EF4-FFF2-40B4-BE49-F238E27FC236}">
                <a16:creationId xmlns:a16="http://schemas.microsoft.com/office/drawing/2014/main" id="{A27A97AE-E878-49BB-8C08-83045C8D0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6523038"/>
            <a:ext cx="1981200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buSzPct val="130000"/>
              <a:buFont typeface="Times" panose="02020603050405020304" pitchFamily="18" charset="0"/>
              <a:buNone/>
            </a:pPr>
            <a:r>
              <a:rPr kumimoji="0"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无折叠的溶菌酶</a:t>
            </a:r>
            <a:endParaRPr kumimoji="0" lang="en-US" altLang="zh-CN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9161" name="Text Box 12">
            <a:extLst>
              <a:ext uri="{FF2B5EF4-FFF2-40B4-BE49-F238E27FC236}">
                <a16:creationId xmlns:a16="http://schemas.microsoft.com/office/drawing/2014/main" id="{364105BD-AB4B-4B14-A9D7-85224D723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6518275"/>
            <a:ext cx="1981200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buSzPct val="130000"/>
              <a:buFont typeface="Times" panose="02020603050405020304" pitchFamily="18" charset="0"/>
              <a:buNone/>
            </a:pPr>
            <a:r>
              <a:rPr kumimoji="0"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折叠后的溶菌酶</a:t>
            </a:r>
            <a:endParaRPr kumimoji="0" lang="en-US" altLang="zh-CN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9162" name="Text Box 12">
            <a:extLst>
              <a:ext uri="{FF2B5EF4-FFF2-40B4-BE49-F238E27FC236}">
                <a16:creationId xmlns:a16="http://schemas.microsoft.com/office/drawing/2014/main" id="{61D3CD84-F60A-4381-9323-980C2B8DF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3419475"/>
            <a:ext cx="1981200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buSzPct val="130000"/>
              <a:buFont typeface="Times" panose="02020603050405020304" pitchFamily="18" charset="0"/>
              <a:buNone/>
            </a:pPr>
            <a:r>
              <a:rPr kumimoji="0"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活性中心</a:t>
            </a:r>
            <a:endParaRPr kumimoji="0" lang="en-US" altLang="zh-CN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8CE136A-7D64-4E10-A849-45C5FFF3D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27</a:t>
            </a:fld>
            <a:endParaRPr lang="en-US" altLang="zh-CN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3">
            <a:extLst>
              <a:ext uri="{FF2B5EF4-FFF2-40B4-BE49-F238E27FC236}">
                <a16:creationId xmlns:a16="http://schemas.microsoft.com/office/drawing/2014/main" id="{2BBDD15A-273A-4AFF-8E0B-243413D8B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193800"/>
            <a:ext cx="8534400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/>
              <a:t>活性中心包括结合位点和催化位点</a:t>
            </a:r>
            <a:endParaRPr kumimoji="0" lang="en-US" altLang="zh-CN" kern="0" dirty="0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EBB35B19-7208-45D4-8C98-A95F006827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54000"/>
            <a:ext cx="8534400" cy="590931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indent="0" eaLnBrk="1" hangingPunct="1"/>
            <a:r>
              <a:rPr lang="zh-CN" altLang="en-US" dirty="0">
                <a:latin typeface="微软雅黑" panose="020B0503020204020204" pitchFamily="34" charset="-122"/>
              </a:rPr>
              <a:t>酶的活性中心</a:t>
            </a:r>
            <a:endParaRPr lang="en-US" altLang="zh-CN" dirty="0">
              <a:latin typeface="微软雅黑" panose="020B0503020204020204" pitchFamily="34" charset="-122"/>
            </a:endParaRPr>
          </a:p>
        </p:txBody>
      </p:sp>
      <p:pic>
        <p:nvPicPr>
          <p:cNvPr id="44035" name="Picture 3">
            <a:extLst>
              <a:ext uri="{FF2B5EF4-FFF2-40B4-BE49-F238E27FC236}">
                <a16:creationId xmlns:a16="http://schemas.microsoft.com/office/drawing/2014/main" id="{3A343C43-D659-470F-A23A-BA9DD616A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2743200"/>
            <a:ext cx="6867525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F0D277FD-500C-40AB-976C-3B5AC7A9F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4667250"/>
            <a:ext cx="9810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5EC31EF0-02E6-4F6B-8307-B51B520C235B}"/>
              </a:ext>
            </a:extLst>
          </p:cNvPr>
          <p:cNvGrpSpPr>
            <a:grpSpLocks/>
          </p:cNvGrpSpPr>
          <p:nvPr/>
        </p:nvGrpSpPr>
        <p:grpSpPr bwMode="auto">
          <a:xfrm>
            <a:off x="3048000" y="2932113"/>
            <a:ext cx="3819525" cy="2630487"/>
            <a:chOff x="3048000" y="2932091"/>
            <a:chExt cx="3819525" cy="2630509"/>
          </a:xfrm>
        </p:grpSpPr>
        <p:pic>
          <p:nvPicPr>
            <p:cNvPr id="51209" name="Picture 2">
              <a:extLst>
                <a:ext uri="{FF2B5EF4-FFF2-40B4-BE49-F238E27FC236}">
                  <a16:creationId xmlns:a16="http://schemas.microsoft.com/office/drawing/2014/main" id="{4A7E2020-B345-4407-B0B4-47D4737A65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3645023"/>
              <a:ext cx="2438400" cy="1917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1210" name="直接连接符 2">
              <a:extLst>
                <a:ext uri="{FF2B5EF4-FFF2-40B4-BE49-F238E27FC236}">
                  <a16:creationId xmlns:a16="http://schemas.microsoft.com/office/drawing/2014/main" id="{A4ADF53E-2CD0-40D3-9519-A9F362C831F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286250" y="3900889"/>
              <a:ext cx="0" cy="232962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1211" name="Text Box 12">
              <a:extLst>
                <a:ext uri="{FF2B5EF4-FFF2-40B4-BE49-F238E27FC236}">
                  <a16:creationId xmlns:a16="http://schemas.microsoft.com/office/drawing/2014/main" id="{E00D044F-A5F3-447D-8067-DB72EFD638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5650" y="3587068"/>
              <a:ext cx="1981200" cy="287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buSzPct val="130000"/>
                <a:buFont typeface="Times" panose="02020603050405020304" pitchFamily="18" charset="0"/>
                <a:buNone/>
              </a:pPr>
              <a:r>
                <a:rPr kumimoji="0"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催化位点</a:t>
              </a:r>
              <a:endParaRPr kumimoji="0" lang="en-US" altLang="zh-CN" sz="2000" b="1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cxnSp>
          <p:nvCxnSpPr>
            <p:cNvPr id="51212" name="直接连接符 13">
              <a:extLst>
                <a:ext uri="{FF2B5EF4-FFF2-40B4-BE49-F238E27FC236}">
                  <a16:creationId xmlns:a16="http://schemas.microsoft.com/office/drawing/2014/main" id="{1647EDC3-3CF4-4E8A-8AA7-BA5B9BE0FA6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667125" y="3429000"/>
              <a:ext cx="0" cy="1066800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1213" name="Text Box 12">
              <a:extLst>
                <a:ext uri="{FF2B5EF4-FFF2-40B4-BE49-F238E27FC236}">
                  <a16:creationId xmlns:a16="http://schemas.microsoft.com/office/drawing/2014/main" id="{9B01530E-6CE3-4839-981E-6D85D13DD1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2800" y="2932091"/>
              <a:ext cx="1981200" cy="287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buSzPct val="130000"/>
                <a:buFont typeface="Times" panose="02020603050405020304" pitchFamily="18" charset="0"/>
                <a:buNone/>
              </a:pPr>
              <a:r>
                <a:rPr kumimoji="0"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结合位点</a:t>
              </a:r>
              <a:endParaRPr kumimoji="0" lang="en-US" altLang="zh-CN" sz="2000" b="1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cxnSp>
          <p:nvCxnSpPr>
            <p:cNvPr id="51214" name="直接连接符 20">
              <a:extLst>
                <a:ext uri="{FF2B5EF4-FFF2-40B4-BE49-F238E27FC236}">
                  <a16:creationId xmlns:a16="http://schemas.microsoft.com/office/drawing/2014/main" id="{3EFE8B5F-3513-4312-9D17-C260BC40D87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029200" y="3429000"/>
              <a:ext cx="0" cy="838200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215" name="直接连接符 18">
              <a:extLst>
                <a:ext uri="{FF2B5EF4-FFF2-40B4-BE49-F238E27FC236}">
                  <a16:creationId xmlns:a16="http://schemas.microsoft.com/office/drawing/2014/main" id="{6C14722D-E183-4EF5-8074-889054C0CF2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667125" y="3429000"/>
              <a:ext cx="1362075" cy="0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216" name="直接连接符 21">
              <a:extLst>
                <a:ext uri="{FF2B5EF4-FFF2-40B4-BE49-F238E27FC236}">
                  <a16:creationId xmlns:a16="http://schemas.microsoft.com/office/drawing/2014/main" id="{B04D1FBC-B95A-4A2A-BF9B-7412FFE6DB9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348162" y="3200400"/>
              <a:ext cx="0" cy="228600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1217" name="右大括号 22">
              <a:extLst>
                <a:ext uri="{FF2B5EF4-FFF2-40B4-BE49-F238E27FC236}">
                  <a16:creationId xmlns:a16="http://schemas.microsoft.com/office/drawing/2014/main" id="{F8B2BFBC-4EE1-4E99-8B74-ABE55C657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5400" y="2970190"/>
              <a:ext cx="228600" cy="801709"/>
            </a:xfrm>
            <a:prstGeom prst="rightBrace">
              <a:avLst>
                <a:gd name="adj1" fmla="val 62493"/>
                <a:gd name="adj2" fmla="val 50000"/>
              </a:avLst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1218" name="Text Box 12">
              <a:extLst>
                <a:ext uri="{FF2B5EF4-FFF2-40B4-BE49-F238E27FC236}">
                  <a16:creationId xmlns:a16="http://schemas.microsoft.com/office/drawing/2014/main" id="{B24596B3-A227-4B2D-8981-2FEB3259A5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6325" y="3208316"/>
              <a:ext cx="1981200" cy="287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buSzPct val="130000"/>
                <a:buFont typeface="Times" panose="02020603050405020304" pitchFamily="18" charset="0"/>
                <a:buNone/>
              </a:pPr>
              <a:r>
                <a:rPr kumimoji="0"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活性中心</a:t>
              </a:r>
              <a:endParaRPr kumimoji="0" lang="en-US" altLang="zh-CN" sz="2000" b="1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8F062B0-76D7-47F7-81C4-94BF9DDB8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28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625 0.117478 E" pathEditMode="relative" ptsTypes="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25 -0.117478 L 0 0 E" pathEditMode="relative" ptsTypes="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  <p:from x="100000" y="100000"/>
                                      <p:to x="25686" y="2933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  <p:from x="389320" y="340949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0312 0.139583 L 0 0 E" pathEditMode="relative" ptsTypes="">
                                      <p:cBhvr>
                                        <p:cTn id="28" dur="2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44035"/>
                                        </p:tgtEl>
                                      </p:cBhvr>
                                      <p:by x="150000" y="150000"/>
                                      <p:from x="14286" y="28521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:a16="http://schemas.microsoft.com/office/drawing/2014/main" id="{87BF8A89-45F6-4DF2-86DD-A90F1185F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429000"/>
            <a:ext cx="5967412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7704AFD8-67E4-476D-8235-CEC3B7B9C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5412" y="4054475"/>
            <a:ext cx="990600" cy="4619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zh-CN" altLang="en-US" dirty="0">
                <a:latin typeface="黑体" pitchFamily="49" charset="-122"/>
                <a:ea typeface="黑体" pitchFamily="49" charset="-122"/>
              </a:rPr>
              <a:t>底物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DC05274-7DE7-4BEE-98D7-49F6030AF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6912" y="5994400"/>
            <a:ext cx="914400" cy="4635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zh-CN" altLang="en-US" dirty="0">
                <a:latin typeface="黑体" pitchFamily="49" charset="-122"/>
                <a:ea typeface="黑体" pitchFamily="49" charset="-122"/>
              </a:rPr>
              <a:t>酶</a:t>
            </a:r>
          </a:p>
        </p:txBody>
      </p:sp>
      <p:sp>
        <p:nvSpPr>
          <p:cNvPr id="53253" name="TextBox 4">
            <a:extLst>
              <a:ext uri="{FF2B5EF4-FFF2-40B4-BE49-F238E27FC236}">
                <a16:creationId xmlns:a16="http://schemas.microsoft.com/office/drawing/2014/main" id="{81ED0443-3590-4B6D-A859-A9E59F702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6012" y="5121275"/>
            <a:ext cx="152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结合位点</a:t>
            </a:r>
          </a:p>
        </p:txBody>
      </p:sp>
      <p:sp>
        <p:nvSpPr>
          <p:cNvPr id="53254" name="TextBox 4">
            <a:extLst>
              <a:ext uri="{FF2B5EF4-FFF2-40B4-BE49-F238E27FC236}">
                <a16:creationId xmlns:a16="http://schemas.microsoft.com/office/drawing/2014/main" id="{E4140B7F-C27A-4BDC-83A7-3A5EF8F1F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5012" y="3429000"/>
            <a:ext cx="152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非共价键</a:t>
            </a:r>
          </a:p>
        </p:txBody>
      </p:sp>
      <p:sp>
        <p:nvSpPr>
          <p:cNvPr id="53255" name="Rectangle 2">
            <a:extLst>
              <a:ext uri="{FF2B5EF4-FFF2-40B4-BE49-F238E27FC236}">
                <a16:creationId xmlns:a16="http://schemas.microsoft.com/office/drawing/2014/main" id="{22E87968-8019-4624-B862-FCBBB4AF9D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54000"/>
            <a:ext cx="8534400" cy="590931"/>
          </a:xfrm>
        </p:spPr>
        <p:txBody>
          <a:bodyPr/>
          <a:lstStyle/>
          <a:p>
            <a:pPr marL="0" indent="0" eaLnBrk="1" hangingPunct="1"/>
            <a:r>
              <a:rPr lang="zh-CN" altLang="en-US" dirty="0">
                <a:latin typeface="微软雅黑" panose="020B0503020204020204" pitchFamily="34" charset="-122"/>
              </a:rPr>
              <a:t>酶的活性中心包括结合位点和催化位点</a:t>
            </a:r>
            <a:endParaRPr lang="en-US" altLang="zh-CN" dirty="0">
              <a:latin typeface="微软雅黑" panose="020B0503020204020204" pitchFamily="34" charset="-122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8F92C30-4BAA-42E8-AE65-AA53B792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193800"/>
            <a:ext cx="8534400" cy="20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kern="0" dirty="0"/>
              <a:t>酶的</a:t>
            </a:r>
            <a:r>
              <a:rPr kumimoji="0" lang="zh-CN" altLang="en-US" kern="0" dirty="0">
                <a:solidFill>
                  <a:srgbClr val="FF0000"/>
                </a:solidFill>
              </a:rPr>
              <a:t>结合位点</a:t>
            </a:r>
            <a:r>
              <a:rPr kumimoji="0" lang="zh-CN" altLang="en-US" kern="0" dirty="0"/>
              <a:t>负责与底物结合，决定酶的专一性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kern="0" dirty="0"/>
              <a:t>酶的</a:t>
            </a:r>
            <a:r>
              <a:rPr kumimoji="0" lang="zh-CN" altLang="en-US" kern="0" dirty="0">
                <a:solidFill>
                  <a:srgbClr val="FF0000"/>
                </a:solidFill>
              </a:rPr>
              <a:t>催化位点</a:t>
            </a:r>
            <a:r>
              <a:rPr kumimoji="0" lang="zh-CN" altLang="en-US" kern="0" dirty="0"/>
              <a:t>负责催化底物，产生新的化合物，决定酶的催化能力</a:t>
            </a:r>
            <a:endParaRPr kumimoji="0" lang="en-US" altLang="zh-CN" kern="0" dirty="0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1D9AC29-72BB-4454-937E-DCD034316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29</a:t>
            </a:fld>
            <a:endParaRPr lang="en-US" altLang="zh-CN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>
            <a:extLst>
              <a:ext uri="{FF2B5EF4-FFF2-40B4-BE49-F238E27FC236}">
                <a16:creationId xmlns:a16="http://schemas.microsoft.com/office/drawing/2014/main" id="{D2661267-C043-4650-8C7D-6628A8AE585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52400"/>
            <a:ext cx="7086600" cy="646331"/>
          </a:xfrm>
        </p:spPr>
        <p:txBody>
          <a:bodyPr/>
          <a:lstStyle/>
          <a:p>
            <a:pPr marL="0" indent="0" eaLnBrk="1" hangingPunct="1"/>
            <a:r>
              <a:rPr lang="en-US" altLang="zh-CN" sz="4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 </a:t>
            </a:r>
            <a:r>
              <a:rPr lang="zh-CN" altLang="en-US" sz="4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是遗传物质的实验证据</a:t>
            </a:r>
            <a:endParaRPr lang="en-US" altLang="zh-CN" sz="4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2B21FF9-9356-4474-8859-FC44EBD43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3</a:t>
            </a:fld>
            <a:endParaRPr lang="en-US" altLang="zh-CN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12ED5BC-EDD5-4139-B524-6C25D6C1C822}"/>
              </a:ext>
            </a:extLst>
          </p:cNvPr>
          <p:cNvSpPr/>
          <p:nvPr/>
        </p:nvSpPr>
        <p:spPr>
          <a:xfrm>
            <a:off x="381000" y="1371600"/>
            <a:ext cx="838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50838" eaLnBrk="1" hangingPunct="1">
              <a:spcBef>
                <a:spcPts val="1800"/>
              </a:spcBef>
              <a:spcAft>
                <a:spcPts val="600"/>
              </a:spcAft>
              <a:buClr>
                <a:schemeClr val="tx2"/>
              </a:buClr>
              <a:buChar char="•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细菌转化实验表明</a:t>
            </a: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DNA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为遗传物质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914400" lvl="3" indent="-449263">
              <a:spcBef>
                <a:spcPts val="1800"/>
              </a:spcBef>
              <a:spcAft>
                <a:spcPts val="6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</a:pPr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1928, Frederick Griffith, 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肺炎双球菌转化实验</a:t>
            </a:r>
            <a:endParaRPr lang="en-US" altLang="zh-CN" sz="28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914400" lvl="3" indent="-449263">
              <a:spcBef>
                <a:spcPts val="1800"/>
              </a:spcBef>
              <a:spcAft>
                <a:spcPts val="6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</a:pPr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1944, Oswald Avery et al, DNA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介导转化实验</a:t>
            </a:r>
            <a:endParaRPr lang="en-US" altLang="zh-CN" sz="28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-350838" eaLnBrk="1" hangingPunct="1">
              <a:spcBef>
                <a:spcPts val="1800"/>
              </a:spcBef>
              <a:spcAft>
                <a:spcPts val="600"/>
              </a:spcAft>
              <a:buClr>
                <a:schemeClr val="tx2"/>
              </a:buClr>
              <a:buChar char="•"/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T2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噬菌体实验指向</a:t>
            </a: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DNA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是遗传物质，而不是蛋白质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914400" lvl="3" indent="-449263">
              <a:spcBef>
                <a:spcPts val="1800"/>
              </a:spcBef>
              <a:spcAft>
                <a:spcPts val="6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</a:pPr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1952, Alfred Hershey 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Martha Chase, 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搅拌器实验</a:t>
            </a:r>
            <a:endParaRPr lang="en-US" altLang="zh-CN" sz="28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C455A484-DEC3-47E7-87A8-5BAD70F11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143000"/>
            <a:ext cx="8308975" cy="5616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限制性核酸内切酶（</a:t>
            </a:r>
            <a:r>
              <a:rPr kumimoji="0" lang="en-US" altLang="zh-CN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Restriction endonuclease</a:t>
            </a: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 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是一类能从</a:t>
            </a: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分子中间水解磷酸二酯键</a:t>
            </a: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从而切断双链</a:t>
            </a: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的核酸水解酶</a:t>
            </a:r>
            <a:endParaRPr kumimoji="0" lang="en-US" altLang="zh-CN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识别双链</a:t>
            </a: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分子的某种特定的核苷酸序列 </a:t>
            </a:r>
            <a:endParaRPr kumimoji="0" lang="en-US" altLang="zh-CN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3562" lvl="1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kumimoji="0" lang="zh-CN" altLang="en-US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个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</a:t>
            </a: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主要分布于原核生物</a:t>
            </a:r>
            <a:endParaRPr kumimoji="0" lang="en-US" altLang="zh-CN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种类：</a:t>
            </a: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4000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余种</a:t>
            </a:r>
            <a:endParaRPr kumimoji="0" lang="en-US" altLang="zh-CN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endParaRPr kumimoji="0" lang="zh-CN" altLang="en-US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3DB23DDF-66AD-48DF-AFD6-87D56805D2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79400"/>
            <a:ext cx="8534400" cy="590931"/>
          </a:xfrm>
        </p:spPr>
        <p:txBody>
          <a:bodyPr/>
          <a:lstStyle/>
          <a:p>
            <a:pPr marL="0" indent="0" eaLnBrk="1" hangingPunct="1"/>
            <a:r>
              <a:rPr lang="zh-CN" altLang="en-US" dirty="0">
                <a:latin typeface="微软雅黑" panose="020B0503020204020204" pitchFamily="34" charset="-122"/>
              </a:rPr>
              <a:t>基因工程中的工具酶：限制性核酸内切酶</a:t>
            </a:r>
            <a:endParaRPr lang="en-US" altLang="zh-CN" dirty="0">
              <a:latin typeface="微软雅黑" panose="020B0503020204020204" pitchFamily="34" charset="-122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BAF9EA0-5EFD-4854-A4B4-D09BF5BA1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30</a:t>
            </a:fld>
            <a:endParaRPr lang="en-US" altLang="zh-CN"/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286" name="Rectangle 6">
            <a:extLst>
              <a:ext uri="{FF2B5EF4-FFF2-40B4-BE49-F238E27FC236}">
                <a16:creationId xmlns:a16="http://schemas.microsoft.com/office/drawing/2014/main" id="{F4F4009A-B078-4D56-87C1-79B0B1E21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927225"/>
            <a:ext cx="8497887" cy="281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切割外源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，保护自身。</a:t>
            </a:r>
          </a:p>
          <a:p>
            <a:pPr>
              <a:lnSpc>
                <a:spcPct val="150000"/>
              </a:lnSpc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含有某种限制酶的细胞，其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分子中或者不具备这种限制酶的识别序列，或者通过甲基化酶将甲基转移到所识别序列的碱基上，使限制酶不能将其切开。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8F01D8D-D7CB-46CB-BD9D-562472077B28}"/>
              </a:ext>
            </a:extLst>
          </p:cNvPr>
          <p:cNvSpPr/>
          <p:nvPr/>
        </p:nvSpPr>
        <p:spPr>
          <a:xfrm>
            <a:off x="1981200" y="457200"/>
            <a:ext cx="5724644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zh-CN" altLang="en-US" sz="3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限制酶在原核生物中的作用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234A8A6-E16F-4FE9-B079-8C35769CA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31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849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9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928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8E37B18E-D731-4F1C-8BFB-0F4E2D596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143000"/>
            <a:ext cx="8156575" cy="1949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限制性核酸酶在进行切割靶序列一般是</a:t>
            </a: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回文（</a:t>
            </a:r>
            <a:r>
              <a:rPr kumimoji="0" lang="en-US" altLang="zh-CN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Palindrome</a:t>
            </a: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）结构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，即两条链的核苷酸序列呈反向中心对称，也叫反向重复序列</a:t>
            </a: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D5163CB6-6A9D-4BDE-A320-E708EA2FE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54000"/>
            <a:ext cx="8534400" cy="590931"/>
          </a:xfrm>
        </p:spPr>
        <p:txBody>
          <a:bodyPr/>
          <a:lstStyle/>
          <a:p>
            <a:pPr marL="0" indent="0" eaLnBrk="1" hangingPunct="1"/>
            <a:r>
              <a:rPr lang="zh-CN" altLang="en-US" dirty="0">
                <a:latin typeface="微软雅黑" panose="020B0503020204020204" pitchFamily="34" charset="-122"/>
              </a:rPr>
              <a:t>限制性核酸内切酶</a:t>
            </a:r>
            <a:endParaRPr lang="en-US" altLang="zh-CN" dirty="0">
              <a:latin typeface="微软雅黑" panose="020B0503020204020204" pitchFamily="34" charset="-122"/>
            </a:endParaRPr>
          </a:p>
        </p:txBody>
      </p:sp>
      <p:pic>
        <p:nvPicPr>
          <p:cNvPr id="55301" name="Picture 2">
            <a:extLst>
              <a:ext uri="{FF2B5EF4-FFF2-40B4-BE49-F238E27FC236}">
                <a16:creationId xmlns:a16="http://schemas.microsoft.com/office/drawing/2014/main" id="{A59F9A7C-5C8D-409B-AE99-30BC9F546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8" y="3581400"/>
            <a:ext cx="7675562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F3C9379-D1D0-47C2-83B4-DE507D0F5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32</a:t>
            </a:fld>
            <a:endParaRPr lang="en-US" altLang="zh-CN"/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C963291E-4FDB-4CEC-B57A-85C0159D5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143000"/>
            <a:ext cx="8534400" cy="1370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/>
              <a:t>限制性核酸内切酶进行切割时存在识别序列特异性</a:t>
            </a:r>
            <a:endParaRPr kumimoji="0" lang="en-US" altLang="zh-CN" kern="0" dirty="0"/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/>
              <a:t>切点是破坏磷酸二酯键</a:t>
            </a: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65724BD3-BFCB-4A05-BB0E-42B257A772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54000"/>
            <a:ext cx="8534400" cy="590931"/>
          </a:xfrm>
        </p:spPr>
        <p:txBody>
          <a:bodyPr/>
          <a:lstStyle/>
          <a:p>
            <a:pPr marL="0" indent="0" eaLnBrk="1" hangingPunct="1"/>
            <a:r>
              <a:rPr lang="zh-CN" altLang="en-US" dirty="0">
                <a:latin typeface="微软雅黑" panose="020B0503020204020204" pitchFamily="34" charset="-122"/>
              </a:rPr>
              <a:t>限制性核酸内切酶</a:t>
            </a:r>
            <a:endParaRPr lang="en-US" altLang="zh-CN" dirty="0">
              <a:latin typeface="微软雅黑" panose="020B0503020204020204" pitchFamily="34" charset="-122"/>
            </a:endParaRPr>
          </a:p>
        </p:txBody>
      </p:sp>
      <p:pic>
        <p:nvPicPr>
          <p:cNvPr id="7" name="Picture 13" descr="10-3-2">
            <a:extLst>
              <a:ext uri="{FF2B5EF4-FFF2-40B4-BE49-F238E27FC236}">
                <a16:creationId xmlns:a16="http://schemas.microsoft.com/office/drawing/2014/main" id="{90615864-E39E-42C0-B175-E5441B3FA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70" r="25182" b="-284"/>
          <a:stretch>
            <a:fillRect/>
          </a:stretch>
        </p:blipFill>
        <p:spPr bwMode="auto">
          <a:xfrm>
            <a:off x="4684712" y="3041650"/>
            <a:ext cx="37084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26" name="组合 7">
            <a:extLst>
              <a:ext uri="{FF2B5EF4-FFF2-40B4-BE49-F238E27FC236}">
                <a16:creationId xmlns:a16="http://schemas.microsoft.com/office/drawing/2014/main" id="{2F627E29-DE9B-4E20-8E2F-ABC193A63316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3124200"/>
            <a:ext cx="3557587" cy="2936875"/>
            <a:chOff x="1519238" y="3590925"/>
            <a:chExt cx="3557587" cy="2936875"/>
          </a:xfrm>
        </p:grpSpPr>
        <p:sp>
          <p:nvSpPr>
            <p:cNvPr id="56328" name="Rectangle 9">
              <a:extLst>
                <a:ext uri="{FF2B5EF4-FFF2-40B4-BE49-F238E27FC236}">
                  <a16:creationId xmlns:a16="http://schemas.microsoft.com/office/drawing/2014/main" id="{50D9C16D-823C-4EA5-830A-8031079A3C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238" y="3590925"/>
              <a:ext cx="3557587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5000"/>
                </a:spcBef>
              </a:pPr>
              <a:r>
                <a:rPr lang="zh-CN" altLang="en-US" sz="2400" b="1">
                  <a:solidFill>
                    <a:srgbClr val="222222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磷酸二酯键</a:t>
              </a:r>
            </a:p>
          </p:txBody>
        </p:sp>
        <p:pic>
          <p:nvPicPr>
            <p:cNvPr id="56329" name="Picture 11" descr="DNA双螺旋分子结构">
              <a:extLst>
                <a:ext uri="{FF2B5EF4-FFF2-40B4-BE49-F238E27FC236}">
                  <a16:creationId xmlns:a16="http://schemas.microsoft.com/office/drawing/2014/main" id="{8405EEC7-6ED2-4ED4-832F-DF54182DD5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1" r="43201" b="26558"/>
            <a:stretch>
              <a:fillRect/>
            </a:stretch>
          </p:blipFill>
          <p:spPr bwMode="auto">
            <a:xfrm>
              <a:off x="3132138" y="4076700"/>
              <a:ext cx="1797050" cy="2451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30" name="Oval 19">
              <a:extLst>
                <a:ext uri="{FF2B5EF4-FFF2-40B4-BE49-F238E27FC236}">
                  <a16:creationId xmlns:a16="http://schemas.microsoft.com/office/drawing/2014/main" id="{325741C8-07DF-4C99-966E-73F8E6155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9113" y="4581525"/>
              <a:ext cx="288925" cy="287338"/>
            </a:xfrm>
            <a:prstGeom prst="ellipse">
              <a:avLst/>
            </a:prstGeom>
            <a:noFill/>
            <a:ln w="1905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kumimoji="0" lang="zh-CN" altLang="en-US" sz="1800">
                <a:ea typeface="宋体" panose="02010600030101010101" pitchFamily="2" charset="-122"/>
              </a:endParaRPr>
            </a:p>
          </p:txBody>
        </p:sp>
        <p:sp>
          <p:nvSpPr>
            <p:cNvPr id="56331" name="Line 20">
              <a:extLst>
                <a:ext uri="{FF2B5EF4-FFF2-40B4-BE49-F238E27FC236}">
                  <a16:creationId xmlns:a16="http://schemas.microsoft.com/office/drawing/2014/main" id="{B93F99BE-C1F7-43BD-B94E-B7E07A7356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54275" y="4105275"/>
              <a:ext cx="647700" cy="504825"/>
            </a:xfrm>
            <a:prstGeom prst="line">
              <a:avLst/>
            </a:prstGeom>
            <a:noFill/>
            <a:ln w="25400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619E99F-BF67-4DE1-9660-D5E2182D7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33</a:t>
            </a:fld>
            <a:endParaRPr lang="en-US" altLang="zh-CN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6" name="Oval 2">
            <a:extLst>
              <a:ext uri="{FF2B5EF4-FFF2-40B4-BE49-F238E27FC236}">
                <a16:creationId xmlns:a16="http://schemas.microsoft.com/office/drawing/2014/main" id="{95C486D6-13EE-4201-98A1-914169A6D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500" y="1976438"/>
            <a:ext cx="6007100" cy="2819400"/>
          </a:xfrm>
          <a:prstGeom prst="ellipse">
            <a:avLst/>
          </a:prstGeom>
          <a:solidFill>
            <a:srgbClr val="00FFFF"/>
          </a:solidFill>
          <a:ln w="9525" cap="rnd">
            <a:solidFill>
              <a:srgbClr val="008000"/>
            </a:solidFill>
            <a:prstDash val="sysDot"/>
            <a:round/>
            <a:headEnd/>
            <a:tailEnd type="none" w="lg" len="med"/>
          </a:ln>
        </p:spPr>
        <p:txBody>
          <a:bodyPr lIns="0" tIns="0" rIns="0" bIns="0" anchor="ctr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kumimoji="0" lang="zh-CN" altLang="en-US" sz="1800">
              <a:ea typeface="宋体" panose="02010600030101010101" pitchFamily="2" charset="-122"/>
            </a:endParaRPr>
          </a:p>
        </p:txBody>
      </p:sp>
      <p:pic>
        <p:nvPicPr>
          <p:cNvPr id="594947" name="Picture 3" descr="DNA切割1">
            <a:extLst>
              <a:ext uri="{FF2B5EF4-FFF2-40B4-BE49-F238E27FC236}">
                <a16:creationId xmlns:a16="http://schemas.microsoft.com/office/drawing/2014/main" id="{398D3BC7-3188-436F-8AAB-3E1A41ADE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3" y="2359025"/>
            <a:ext cx="5108575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948" name="Picture 4" descr="DNA切割2">
            <a:extLst>
              <a:ext uri="{FF2B5EF4-FFF2-40B4-BE49-F238E27FC236}">
                <a16:creationId xmlns:a16="http://schemas.microsoft.com/office/drawing/2014/main" id="{891083CC-FA16-4C45-8D0A-076097EE0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13" y="2384425"/>
            <a:ext cx="5108575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949" name="Picture 5" descr="DNA切割3">
            <a:extLst>
              <a:ext uri="{FF2B5EF4-FFF2-40B4-BE49-F238E27FC236}">
                <a16:creationId xmlns:a16="http://schemas.microsoft.com/office/drawing/2014/main" id="{14F0F80D-6C31-4ADF-A703-BADF56692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475" y="3105150"/>
            <a:ext cx="281146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BE4C6656-C02F-4C62-B0C9-34714F0A3424}"/>
              </a:ext>
            </a:extLst>
          </p:cNvPr>
          <p:cNvGrpSpPr>
            <a:grpSpLocks/>
          </p:cNvGrpSpPr>
          <p:nvPr/>
        </p:nvGrpSpPr>
        <p:grpSpPr bwMode="auto">
          <a:xfrm>
            <a:off x="635000" y="2497138"/>
            <a:ext cx="7556500" cy="1727200"/>
            <a:chOff x="400" y="1600"/>
            <a:chExt cx="4760" cy="1088"/>
          </a:xfrm>
        </p:grpSpPr>
        <p:sp>
          <p:nvSpPr>
            <p:cNvPr id="57370" name="Line 7">
              <a:extLst>
                <a:ext uri="{FF2B5EF4-FFF2-40B4-BE49-F238E27FC236}">
                  <a16:creationId xmlns:a16="http://schemas.microsoft.com/office/drawing/2014/main" id="{7A7BFDC2-692A-45AF-AACB-7A8507D2E5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0" y="2664"/>
              <a:ext cx="4736" cy="24"/>
            </a:xfrm>
            <a:prstGeom prst="line">
              <a:avLst/>
            </a:prstGeom>
            <a:noFill/>
            <a:ln w="63500">
              <a:solidFill>
                <a:srgbClr val="003366"/>
              </a:solidFill>
              <a:round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7371" name="Line 8">
              <a:extLst>
                <a:ext uri="{FF2B5EF4-FFF2-40B4-BE49-F238E27FC236}">
                  <a16:creationId xmlns:a16="http://schemas.microsoft.com/office/drawing/2014/main" id="{9BFC2E50-30AF-4F4F-8CA7-E5266378CA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" y="1600"/>
              <a:ext cx="4736" cy="24"/>
            </a:xfrm>
            <a:prstGeom prst="line">
              <a:avLst/>
            </a:prstGeom>
            <a:noFill/>
            <a:ln w="63500">
              <a:solidFill>
                <a:srgbClr val="003366"/>
              </a:solidFill>
              <a:round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3" name="Group 30">
            <a:extLst>
              <a:ext uri="{FF2B5EF4-FFF2-40B4-BE49-F238E27FC236}">
                <a16:creationId xmlns:a16="http://schemas.microsoft.com/office/drawing/2014/main" id="{6911BD08-3AEE-4982-89F6-73ED64269EFB}"/>
              </a:ext>
            </a:extLst>
          </p:cNvPr>
          <p:cNvGrpSpPr>
            <a:grpSpLocks/>
          </p:cNvGrpSpPr>
          <p:nvPr/>
        </p:nvGrpSpPr>
        <p:grpSpPr bwMode="auto">
          <a:xfrm>
            <a:off x="2411413" y="1412875"/>
            <a:ext cx="4002087" cy="3929063"/>
            <a:chOff x="1519" y="890"/>
            <a:chExt cx="2521" cy="2475"/>
          </a:xfrm>
        </p:grpSpPr>
        <p:sp>
          <p:nvSpPr>
            <p:cNvPr id="57366" name="Rectangle 10">
              <a:extLst>
                <a:ext uri="{FF2B5EF4-FFF2-40B4-BE49-F238E27FC236}">
                  <a16:creationId xmlns:a16="http://schemas.microsoft.com/office/drawing/2014/main" id="{43F0171A-6A1F-4313-847E-6929A999C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2541"/>
              <a:ext cx="1730" cy="491"/>
            </a:xfrm>
            <a:prstGeom prst="rect">
              <a:avLst/>
            </a:prstGeom>
            <a:noFill/>
            <a:ln w="38100" cap="sq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kumimoji="0" lang="zh-CN" altLang="en-US" sz="1800">
                <a:ea typeface="宋体" panose="02010600030101010101" pitchFamily="2" charset="-122"/>
              </a:endParaRPr>
            </a:p>
          </p:txBody>
        </p:sp>
        <p:sp>
          <p:nvSpPr>
            <p:cNvPr id="57367" name="Rectangle 11">
              <a:extLst>
                <a:ext uri="{FF2B5EF4-FFF2-40B4-BE49-F238E27FC236}">
                  <a16:creationId xmlns:a16="http://schemas.microsoft.com/office/drawing/2014/main" id="{93326A76-EAD6-443F-BFB8-75E3F5BCA5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0" y="1247"/>
              <a:ext cx="1730" cy="491"/>
            </a:xfrm>
            <a:prstGeom prst="rect">
              <a:avLst/>
            </a:prstGeom>
            <a:noFill/>
            <a:ln w="38100" cap="sq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kumimoji="0" lang="zh-CN" altLang="en-US" sz="1800">
                <a:ea typeface="宋体" panose="02010600030101010101" pitchFamily="2" charset="-122"/>
              </a:endParaRPr>
            </a:p>
          </p:txBody>
        </p:sp>
        <p:sp>
          <p:nvSpPr>
            <p:cNvPr id="57368" name="Text Box 12">
              <a:extLst>
                <a:ext uri="{FF2B5EF4-FFF2-40B4-BE49-F238E27FC236}">
                  <a16:creationId xmlns:a16="http://schemas.microsoft.com/office/drawing/2014/main" id="{A0B15411-5CCA-4BD4-A997-B012FD79FD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5" y="3077"/>
              <a:ext cx="11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黏性末端</a:t>
              </a:r>
            </a:p>
          </p:txBody>
        </p:sp>
        <p:sp>
          <p:nvSpPr>
            <p:cNvPr id="57369" name="Text Box 13">
              <a:extLst>
                <a:ext uri="{FF2B5EF4-FFF2-40B4-BE49-F238E27FC236}">
                  <a16:creationId xmlns:a16="http://schemas.microsoft.com/office/drawing/2014/main" id="{3A06A1AE-F3BB-45B2-B5F5-33F3B95FDE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6" y="890"/>
              <a:ext cx="12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黏性末端</a:t>
              </a:r>
            </a:p>
          </p:txBody>
        </p:sp>
      </p:grpSp>
      <p:grpSp>
        <p:nvGrpSpPr>
          <p:cNvPr id="4" name="Group 23">
            <a:extLst>
              <a:ext uri="{FF2B5EF4-FFF2-40B4-BE49-F238E27FC236}">
                <a16:creationId xmlns:a16="http://schemas.microsoft.com/office/drawing/2014/main" id="{82B430B8-5B03-4640-8044-1FDE014ABFA3}"/>
              </a:ext>
            </a:extLst>
          </p:cNvPr>
          <p:cNvGrpSpPr>
            <a:grpSpLocks/>
          </p:cNvGrpSpPr>
          <p:nvPr/>
        </p:nvGrpSpPr>
        <p:grpSpPr bwMode="auto">
          <a:xfrm>
            <a:off x="4500563" y="5300663"/>
            <a:ext cx="4319587" cy="1341437"/>
            <a:chOff x="2835" y="3339"/>
            <a:chExt cx="2721" cy="845"/>
          </a:xfrm>
        </p:grpSpPr>
        <p:sp>
          <p:nvSpPr>
            <p:cNvPr id="594964" name="AutoShape 20">
              <a:extLst>
                <a:ext uri="{FF2B5EF4-FFF2-40B4-BE49-F238E27FC236}">
                  <a16:creationId xmlns:a16="http://schemas.microsoft.com/office/drawing/2014/main" id="{1793982C-097D-4ED6-A80F-64EFD0D671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3339"/>
              <a:ext cx="2721" cy="845"/>
            </a:xfrm>
            <a:prstGeom prst="wedgeRoundRectCallout">
              <a:avLst>
                <a:gd name="adj1" fmla="val -58745"/>
                <a:gd name="adj2" fmla="val -41241"/>
                <a:gd name="adj3" fmla="val 16667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tint val="1372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ctr">
                <a:defRPr/>
              </a:pPr>
              <a:endParaRPr lang="zh-CN" altLang="en-US">
                <a:latin typeface="Arial" charset="0"/>
                <a:ea typeface="宋体" pitchFamily="2" charset="-122"/>
              </a:endParaRPr>
            </a:p>
          </p:txBody>
        </p:sp>
        <p:sp>
          <p:nvSpPr>
            <p:cNvPr id="57365" name="Rectangle 14">
              <a:extLst>
                <a:ext uri="{FF2B5EF4-FFF2-40B4-BE49-F238E27FC236}">
                  <a16:creationId xmlns:a16="http://schemas.microsoft.com/office/drawing/2014/main" id="{834B5679-A8ED-4136-AD3E-1ADF1C5F2E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1" y="3431"/>
              <a:ext cx="2540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000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被限制酶切开的</a:t>
              </a:r>
              <a:r>
                <a:rPr lang="en-US" altLang="zh-CN" sz="2000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DNA</a:t>
              </a:r>
              <a:r>
                <a:rPr lang="zh-CN" altLang="en-US" sz="2000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两条单链的切口，带有几个伸出的核苷酸，他们之间正好互补配对</a:t>
              </a:r>
            </a:p>
          </p:txBody>
        </p:sp>
      </p:grpSp>
      <p:grpSp>
        <p:nvGrpSpPr>
          <p:cNvPr id="5" name="Group 16">
            <a:extLst>
              <a:ext uri="{FF2B5EF4-FFF2-40B4-BE49-F238E27FC236}">
                <a16:creationId xmlns:a16="http://schemas.microsoft.com/office/drawing/2014/main" id="{E98F1DAD-052A-4523-B38D-12987B665BDA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1892300"/>
            <a:ext cx="2819400" cy="2590800"/>
            <a:chOff x="1872" y="720"/>
            <a:chExt cx="1776" cy="1632"/>
          </a:xfrm>
        </p:grpSpPr>
        <p:sp>
          <p:nvSpPr>
            <p:cNvPr id="57361" name="Line 17">
              <a:extLst>
                <a:ext uri="{FF2B5EF4-FFF2-40B4-BE49-F238E27FC236}">
                  <a16:creationId xmlns:a16="http://schemas.microsoft.com/office/drawing/2014/main" id="{6DA85D98-12A1-46DB-8DAE-352E27D20A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720"/>
              <a:ext cx="0" cy="76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362" name="Line 18">
              <a:extLst>
                <a:ext uri="{FF2B5EF4-FFF2-40B4-BE49-F238E27FC236}">
                  <a16:creationId xmlns:a16="http://schemas.microsoft.com/office/drawing/2014/main" id="{CE2BC42C-E95D-4BFC-939C-39AB2FD38C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1536"/>
              <a:ext cx="177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363" name="Line 19">
              <a:extLst>
                <a:ext uri="{FF2B5EF4-FFF2-40B4-BE49-F238E27FC236}">
                  <a16:creationId xmlns:a16="http://schemas.microsoft.com/office/drawing/2014/main" id="{8FE8D9E6-F477-442B-A904-8912937A30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8" y="1536"/>
              <a:ext cx="0" cy="8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" name="Group 28">
            <a:extLst>
              <a:ext uri="{FF2B5EF4-FFF2-40B4-BE49-F238E27FC236}">
                <a16:creationId xmlns:a16="http://schemas.microsoft.com/office/drawing/2014/main" id="{059D3B4F-8C4B-4AF7-A40A-A07C7A08E3CA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292600"/>
            <a:ext cx="3473450" cy="2420938"/>
            <a:chOff x="3578" y="2795"/>
            <a:chExt cx="1944" cy="1297"/>
          </a:xfrm>
        </p:grpSpPr>
        <p:pic>
          <p:nvPicPr>
            <p:cNvPr id="57357" name="Picture 8">
              <a:extLst>
                <a:ext uri="{FF2B5EF4-FFF2-40B4-BE49-F238E27FC236}">
                  <a16:creationId xmlns:a16="http://schemas.microsoft.com/office/drawing/2014/main" id="{5F9C283B-D1FB-4406-98F3-FB2B86090D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8" y="2795"/>
              <a:ext cx="1054" cy="1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358" name="Oval 25">
              <a:extLst>
                <a:ext uri="{FF2B5EF4-FFF2-40B4-BE49-F238E27FC236}">
                  <a16:creationId xmlns:a16="http://schemas.microsoft.com/office/drawing/2014/main" id="{1ED4C4AD-DF24-4F0B-B6AD-EE2A99B13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9" y="3149"/>
              <a:ext cx="136" cy="136"/>
            </a:xfrm>
            <a:prstGeom prst="ellipse">
              <a:avLst/>
            </a:prstGeom>
            <a:noFill/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kumimoji="0" lang="zh-CN" altLang="en-US" sz="1800">
                <a:ea typeface="宋体" panose="02010600030101010101" pitchFamily="2" charset="-122"/>
              </a:endParaRPr>
            </a:p>
          </p:txBody>
        </p:sp>
        <p:sp>
          <p:nvSpPr>
            <p:cNvPr id="57359" name="Line 26">
              <a:extLst>
                <a:ext uri="{FF2B5EF4-FFF2-40B4-BE49-F238E27FC236}">
                  <a16:creationId xmlns:a16="http://schemas.microsoft.com/office/drawing/2014/main" id="{5F2C53A0-6330-4D0A-8E8D-80BEFC89F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96" y="3221"/>
              <a:ext cx="181" cy="0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7360" name="Text Box 27">
              <a:extLst>
                <a:ext uri="{FF2B5EF4-FFF2-40B4-BE49-F238E27FC236}">
                  <a16:creationId xmlns:a16="http://schemas.microsoft.com/office/drawing/2014/main" id="{4D276AF0-473E-4C47-AD0B-8D639B4E30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8" y="3118"/>
              <a:ext cx="998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zh-CN" altLang="en-US" sz="1600" b="1">
                  <a:solidFill>
                    <a:srgbClr val="00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磷酸二酯键</a:t>
              </a:r>
            </a:p>
          </p:txBody>
        </p:sp>
      </p:grpSp>
      <p:sp>
        <p:nvSpPr>
          <p:cNvPr id="57356" name="Rectangle 2">
            <a:extLst>
              <a:ext uri="{FF2B5EF4-FFF2-40B4-BE49-F238E27FC236}">
                <a16:creationId xmlns:a16="http://schemas.microsoft.com/office/drawing/2014/main" id="{A11F9A1B-880B-44A8-88BF-8E4D7BF6138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4000"/>
            <a:ext cx="8534400" cy="508000"/>
          </a:xfrm>
        </p:spPr>
        <p:txBody>
          <a:bodyPr>
            <a:noAutofit/>
          </a:bodyPr>
          <a:lstStyle/>
          <a:p>
            <a:pPr marL="0" indent="0" algn="ctr" eaLnBrk="1" hangingPunct="1"/>
            <a:r>
              <a:rPr lang="zh-CN" altLang="en-US" sz="3600" b="1" dirty="0">
                <a:solidFill>
                  <a:srgbClr val="33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限制性核酸内切酶</a:t>
            </a:r>
            <a:endParaRPr lang="en-US" altLang="zh-CN" sz="3600" b="1" dirty="0">
              <a:solidFill>
                <a:srgbClr val="3333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4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4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0.075 -0.0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949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0" y="-25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6 L -0.0625 0.0703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949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351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594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594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4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946" grpId="0" animBg="1"/>
      <p:bldP spid="594946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182B4B32-7C48-4410-837A-76330891D50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55562"/>
            <a:ext cx="8534400" cy="508000"/>
          </a:xfrm>
        </p:spPr>
        <p:txBody>
          <a:bodyPr>
            <a:noAutofit/>
          </a:bodyPr>
          <a:lstStyle/>
          <a:p>
            <a:pPr marL="0" indent="0" algn="ctr" eaLnBrk="1" hangingPunct="1"/>
            <a:r>
              <a:rPr lang="zh-CN" altLang="en-US" sz="3200" b="1" dirty="0">
                <a:solidFill>
                  <a:srgbClr val="33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限制性核酸内切酶酶切</a:t>
            </a:r>
            <a:r>
              <a:rPr lang="en-US" altLang="zh-CN" sz="3200" b="1" dirty="0">
                <a:solidFill>
                  <a:srgbClr val="33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DNA</a:t>
            </a:r>
            <a:r>
              <a:rPr lang="zh-CN" altLang="en-US" sz="3200" b="1" dirty="0">
                <a:solidFill>
                  <a:srgbClr val="33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产生不同的末端</a:t>
            </a:r>
            <a:endParaRPr lang="en-US" altLang="zh-CN" sz="3200" b="1" dirty="0">
              <a:solidFill>
                <a:srgbClr val="3333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9395" name="Picture 2">
            <a:extLst>
              <a:ext uri="{FF2B5EF4-FFF2-40B4-BE49-F238E27FC236}">
                <a16:creationId xmlns:a16="http://schemas.microsoft.com/office/drawing/2014/main" id="{3D3AC8C4-82D7-4F04-AF27-494358E71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85800"/>
            <a:ext cx="4495800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TextBox 4">
            <a:extLst>
              <a:ext uri="{FF2B5EF4-FFF2-40B4-BE49-F238E27FC236}">
                <a16:creationId xmlns:a16="http://schemas.microsoft.com/office/drawing/2014/main" id="{7E712E3F-EA6D-4CD8-85D4-D2FAE104F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371600"/>
            <a:ext cx="152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平末端</a:t>
            </a:r>
            <a:endParaRPr lang="en-US" altLang="zh-CN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blunt end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C3767018-E235-4F3C-94E5-5E47CDC60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" y="4533900"/>
            <a:ext cx="152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黏末端</a:t>
            </a:r>
            <a:endParaRPr lang="en-US" altLang="zh-CN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sticky end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BEDE1E9F-BDC2-41F2-9467-A2B647735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3619500"/>
            <a:ext cx="2057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5’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突出末端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69EF71D1-16FD-4376-A848-9E264B1FB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5672138"/>
            <a:ext cx="2057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3’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突出末端</a:t>
            </a:r>
          </a:p>
        </p:txBody>
      </p:sp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DA3DC1C2-0928-4444-85D6-3799BE13EBA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286000" y="4005263"/>
            <a:ext cx="457200" cy="52863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D8A3B0FF-506D-41BA-A70B-65E3FF3AEBD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286000" y="5305991"/>
            <a:ext cx="457200" cy="463511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>
            <a:extLst>
              <a:ext uri="{FF2B5EF4-FFF2-40B4-BE49-F238E27FC236}">
                <a16:creationId xmlns:a16="http://schemas.microsoft.com/office/drawing/2014/main" id="{F1E8F1A5-20DB-43F1-8CBA-1B90DB5C6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962025"/>
            <a:ext cx="6477000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angle 2">
            <a:extLst>
              <a:ext uri="{FF2B5EF4-FFF2-40B4-BE49-F238E27FC236}">
                <a16:creationId xmlns:a16="http://schemas.microsoft.com/office/drawing/2014/main" id="{C7EB2854-27DB-4985-9D14-A5E8A33AE83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9212"/>
            <a:ext cx="8534400" cy="590931"/>
          </a:xfrm>
        </p:spPr>
        <p:txBody>
          <a:bodyPr/>
          <a:lstStyle/>
          <a:p>
            <a:pPr marL="0" indent="0" algn="ctr" eaLnBrk="1" hangingPunct="1"/>
            <a:r>
              <a:rPr lang="zh-CN" altLang="en-US" dirty="0">
                <a:latin typeface="微软雅黑" panose="020B0503020204020204" pitchFamily="34" charset="-122"/>
              </a:rPr>
              <a:t>常见的限制性核酸内切酶</a:t>
            </a:r>
            <a:endParaRPr lang="en-US" altLang="zh-CN" dirty="0">
              <a:latin typeface="微软雅黑" panose="020B0503020204020204" pitchFamily="34" charset="-122"/>
            </a:endParaRPr>
          </a:p>
        </p:txBody>
      </p:sp>
      <p:sp>
        <p:nvSpPr>
          <p:cNvPr id="58373" name="TextBox 4">
            <a:extLst>
              <a:ext uri="{FF2B5EF4-FFF2-40B4-BE49-F238E27FC236}">
                <a16:creationId xmlns:a16="http://schemas.microsoft.com/office/drawing/2014/main" id="{CCAC685D-5129-4585-9297-92D647E8C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9675" y="655638"/>
            <a:ext cx="152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切割位点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F9E6BB-DC59-44B5-8019-091DE07F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1295400"/>
            <a:ext cx="152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平末端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9A9DEC2B-64D6-498E-A54F-5062D2776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9040" y="2445480"/>
            <a:ext cx="152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平末端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66344CC5-7D32-415B-87B6-64305131A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2380" y="3640931"/>
            <a:ext cx="152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黏末端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6958B4A7-08B4-429F-8493-0013D717A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3820" y="5986461"/>
            <a:ext cx="152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黏末端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CD208C86-1DA1-4705-BD4B-CDA52CB48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3820" y="4836381"/>
            <a:ext cx="152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黏末端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1"/>
      <p:bldP spid="8" grpId="1"/>
      <p:bldP spid="9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4" name="Text Box 2">
            <a:extLst>
              <a:ext uri="{FF2B5EF4-FFF2-40B4-BE49-F238E27FC236}">
                <a16:creationId xmlns:a16="http://schemas.microsoft.com/office/drawing/2014/main" id="{69E8EC51-C9D2-4138-885D-E2649481E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688088"/>
            <a:ext cx="7705725" cy="212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255713" indent="-12557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第一个字母取自产生该酶的细菌属名，用大写；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第二、第三个字母是该细菌的种名，用小写；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第四个字母代表株；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用罗马数字表示发现的先后次序。</a:t>
            </a:r>
          </a:p>
        </p:txBody>
      </p:sp>
      <p:sp>
        <p:nvSpPr>
          <p:cNvPr id="602116" name="Text Box 4">
            <a:extLst>
              <a:ext uri="{FF2B5EF4-FFF2-40B4-BE49-F238E27FC236}">
                <a16:creationId xmlns:a16="http://schemas.microsoft.com/office/drawing/2014/main" id="{EC71440D-CFE9-4964-BA1B-4444BF824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371600"/>
            <a:ext cx="18261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H</a:t>
            </a:r>
            <a:r>
              <a:rPr lang="en-US" altLang="zh-CN" sz="3600" b="1" i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in</a:t>
            </a:r>
            <a:r>
              <a:rPr lang="en-US" altLang="zh-CN" sz="3600" b="1" i="1" u="sng" dirty="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 </a:t>
            </a:r>
            <a:r>
              <a:rPr lang="en-US" altLang="zh-CN" sz="3600" b="1" dirty="0" err="1">
                <a:solidFill>
                  <a:srgbClr val="008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d</a:t>
            </a:r>
            <a:r>
              <a:rPr lang="en-US" altLang="zh-CN" sz="3600" b="1" dirty="0" err="1">
                <a:solidFill>
                  <a:srgbClr val="8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Ⅲ</a:t>
            </a:r>
            <a:endParaRPr lang="en-US" altLang="zh-CN" sz="2800" b="1" dirty="0">
              <a:solidFill>
                <a:srgbClr val="800000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5F605C06-19A9-4A09-9621-AAE38F975B08}"/>
              </a:ext>
            </a:extLst>
          </p:cNvPr>
          <p:cNvGrpSpPr>
            <a:grpSpLocks/>
          </p:cNvGrpSpPr>
          <p:nvPr/>
        </p:nvGrpSpPr>
        <p:grpSpPr bwMode="auto">
          <a:xfrm>
            <a:off x="615879" y="1876425"/>
            <a:ext cx="3955556" cy="1439862"/>
            <a:chOff x="802" y="1389"/>
            <a:chExt cx="1621" cy="907"/>
          </a:xfrm>
        </p:grpSpPr>
        <p:sp>
          <p:nvSpPr>
            <p:cNvPr id="36871" name="Text Box 6">
              <a:extLst>
                <a:ext uri="{FF2B5EF4-FFF2-40B4-BE49-F238E27FC236}">
                  <a16:creationId xmlns:a16="http://schemas.microsoft.com/office/drawing/2014/main" id="{82284BA5-7BDC-413D-8A19-29CC804E3C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2" y="1966"/>
              <a:ext cx="1621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</a:rPr>
                <a:t>   属</a:t>
              </a:r>
              <a:r>
                <a:rPr lang="zh-CN" altLang="en-US" sz="2800" b="1" dirty="0">
                  <a:latin typeface="Times New Roman" panose="02020603050405020304" pitchFamily="18" charset="0"/>
                  <a:ea typeface="华文楷体" panose="02010600040101010101" pitchFamily="2" charset="-122"/>
                </a:rPr>
                <a:t>       </a:t>
              </a:r>
              <a:r>
                <a:rPr lang="zh-CN" altLang="en-US" sz="28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pitchFamily="2" charset="-122"/>
                </a:rPr>
                <a:t>系</a:t>
              </a:r>
              <a:r>
                <a:rPr lang="zh-CN" altLang="en-US" sz="2800" b="1" dirty="0">
                  <a:latin typeface="Times New Roman" panose="02020603050405020304" pitchFamily="18" charset="0"/>
                  <a:ea typeface="华文楷体" panose="02010600040101010101" pitchFamily="2" charset="-122"/>
                </a:rPr>
                <a:t>        </a:t>
              </a:r>
              <a:r>
                <a:rPr lang="zh-CN" altLang="en-US" sz="28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</a:rPr>
                <a:t>株 </a:t>
              </a:r>
              <a:r>
                <a:rPr lang="zh-CN" altLang="en-US" sz="2800" b="1" dirty="0">
                  <a:latin typeface="Times New Roman" panose="02020603050405020304" pitchFamily="18" charset="0"/>
                  <a:ea typeface="华文楷体" panose="02010600040101010101" pitchFamily="2" charset="-122"/>
                </a:rPr>
                <a:t>       </a:t>
              </a:r>
              <a:r>
                <a:rPr lang="zh-CN" altLang="en-US" sz="2800" b="1" dirty="0">
                  <a:solidFill>
                    <a:srgbClr val="8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</a:rPr>
                <a:t>序</a:t>
              </a:r>
            </a:p>
          </p:txBody>
        </p:sp>
        <p:sp>
          <p:nvSpPr>
            <p:cNvPr id="36872" name="Line 7">
              <a:extLst>
                <a:ext uri="{FF2B5EF4-FFF2-40B4-BE49-F238E27FC236}">
                  <a16:creationId xmlns:a16="http://schemas.microsoft.com/office/drawing/2014/main" id="{3A4F9542-0C6A-46D9-A3AC-C7F4D01F25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66" y="1389"/>
              <a:ext cx="272" cy="58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 sz="2800"/>
            </a:p>
          </p:txBody>
        </p:sp>
        <p:sp>
          <p:nvSpPr>
            <p:cNvPr id="36873" name="Line 8">
              <a:extLst>
                <a:ext uri="{FF2B5EF4-FFF2-40B4-BE49-F238E27FC236}">
                  <a16:creationId xmlns:a16="http://schemas.microsoft.com/office/drawing/2014/main" id="{20C1AEE0-D8E1-415E-9EE5-F4AA5398D6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29" y="1434"/>
              <a:ext cx="90" cy="5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 sz="2800"/>
            </a:p>
          </p:txBody>
        </p:sp>
        <p:sp>
          <p:nvSpPr>
            <p:cNvPr id="36874" name="Line 9">
              <a:extLst>
                <a:ext uri="{FF2B5EF4-FFF2-40B4-BE49-F238E27FC236}">
                  <a16:creationId xmlns:a16="http://schemas.microsoft.com/office/drawing/2014/main" id="{05F44099-4BBB-42C6-BF24-ED23641320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4" y="1397"/>
              <a:ext cx="136" cy="59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 sz="2800"/>
            </a:p>
          </p:txBody>
        </p:sp>
        <p:sp>
          <p:nvSpPr>
            <p:cNvPr id="36875" name="Line 10">
              <a:extLst>
                <a:ext uri="{FF2B5EF4-FFF2-40B4-BE49-F238E27FC236}">
                  <a16:creationId xmlns:a16="http://schemas.microsoft.com/office/drawing/2014/main" id="{EAE61A1F-2B69-4040-95FF-E472B8CF11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5" y="1427"/>
              <a:ext cx="363" cy="59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 sz="2800"/>
            </a:p>
          </p:txBody>
        </p:sp>
      </p:grpSp>
      <p:sp>
        <p:nvSpPr>
          <p:cNvPr id="602123" name="Text Box 11">
            <a:extLst>
              <a:ext uri="{FF2B5EF4-FFF2-40B4-BE49-F238E27FC236}">
                <a16:creationId xmlns:a16="http://schemas.microsoft.com/office/drawing/2014/main" id="{9F4FD2F0-A8C7-444B-8641-AE62A49A8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2411" y="1479010"/>
            <a:ext cx="469391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H</a:t>
            </a:r>
            <a:r>
              <a:rPr lang="en-US" altLang="zh-CN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aemophilus</a:t>
            </a:r>
            <a:r>
              <a:rPr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</a:rPr>
              <a:t> </a:t>
            </a:r>
            <a:r>
              <a:rPr lang="en-US" altLang="zh-CN" sz="2800" b="1" u="sng" dirty="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in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fluenzae</a:t>
            </a:r>
            <a:r>
              <a:rPr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</a:rPr>
              <a:t> </a:t>
            </a:r>
            <a:r>
              <a:rPr lang="en-US" altLang="zh-CN" sz="2800" b="1" dirty="0">
                <a:solidFill>
                  <a:srgbClr val="008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d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株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流感嗜血杆菌</a:t>
            </a:r>
            <a:r>
              <a:rPr lang="en-US" altLang="zh-CN" sz="2800" b="1" dirty="0">
                <a:solidFill>
                  <a:srgbClr val="008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d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株的第</a:t>
            </a:r>
            <a:r>
              <a:rPr lang="zh-CN" altLang="en-US" sz="2800" b="1" dirty="0">
                <a:solidFill>
                  <a:srgbClr val="8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三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种酶</a:t>
            </a:r>
          </a:p>
        </p:txBody>
      </p:sp>
      <p:sp>
        <p:nvSpPr>
          <p:cNvPr id="36870" name="WordArt 15">
            <a:extLst>
              <a:ext uri="{FF2B5EF4-FFF2-40B4-BE49-F238E27FC236}">
                <a16:creationId xmlns:a16="http://schemas.microsoft.com/office/drawing/2014/main" id="{1655BBC0-A208-4053-BC00-6B9AE7A8768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68313" y="333375"/>
            <a:ext cx="2317750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zh-CN" altLang="en-US" sz="4800" b="1" dirty="0">
                <a:solidFill>
                  <a:schemeClr val="tx2"/>
                </a:solidFill>
                <a:ea typeface="微软雅黑" panose="020B0503020204020204" pitchFamily="34" charset="-122"/>
              </a:rPr>
              <a:t>命名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995E8E5-013B-4016-9D40-8B3172691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37</a:t>
            </a:fld>
            <a:endParaRPr lang="en-US" altLang="zh-C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2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02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02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2114" grpId="0" autoUpdateAnimBg="0"/>
      <p:bldP spid="602116" grpId="0" autoUpdateAnimBg="0"/>
      <p:bldP spid="602123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7A40BA8A-9888-43E6-A372-D0BBA8029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012" y="1021397"/>
            <a:ext cx="8156575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/>
              <a:t>凝胶电泳可以将不同的</a:t>
            </a:r>
            <a:r>
              <a:rPr kumimoji="0" lang="en-US" altLang="zh-CN" kern="0" dirty="0"/>
              <a:t>DNA</a:t>
            </a:r>
            <a:r>
              <a:rPr kumimoji="0" lang="zh-CN" altLang="en-US" kern="0" dirty="0"/>
              <a:t>片段分开</a:t>
            </a: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107C02BF-71A3-4093-A1AE-2637D8B8C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82181"/>
            <a:ext cx="8534400" cy="590931"/>
          </a:xfrm>
        </p:spPr>
        <p:txBody>
          <a:bodyPr/>
          <a:lstStyle/>
          <a:p>
            <a:pPr marL="0" indent="0" eaLnBrk="1" hangingPunct="1"/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凝胶电泳分离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DNA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片段</a:t>
            </a:r>
            <a:endParaRPr lang="en-US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0421" name="Picture 2">
            <a:extLst>
              <a:ext uri="{FF2B5EF4-FFF2-40B4-BE49-F238E27FC236}">
                <a16:creationId xmlns:a16="http://schemas.microsoft.com/office/drawing/2014/main" id="{AEA11EDB-F59A-4C7E-BFDB-DAA17AF48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00250"/>
            <a:ext cx="5349875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2" name="TextBox 4">
            <a:extLst>
              <a:ext uri="{FF2B5EF4-FFF2-40B4-BE49-F238E27FC236}">
                <a16:creationId xmlns:a16="http://schemas.microsoft.com/office/drawing/2014/main" id="{2702EBBA-B2F9-460F-8C0D-92906A7D0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676400"/>
            <a:ext cx="152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样本</a:t>
            </a:r>
          </a:p>
        </p:txBody>
      </p:sp>
      <p:sp>
        <p:nvSpPr>
          <p:cNvPr id="60423" name="TextBox 4">
            <a:extLst>
              <a:ext uri="{FF2B5EF4-FFF2-40B4-BE49-F238E27FC236}">
                <a16:creationId xmlns:a16="http://schemas.microsoft.com/office/drawing/2014/main" id="{3B869683-EE0C-4971-B203-BD2D33B66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428875"/>
            <a:ext cx="152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</a:rPr>
              <a:t>EcoRⅠ</a:t>
            </a:r>
          </a:p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酶切</a:t>
            </a:r>
          </a:p>
        </p:txBody>
      </p:sp>
      <p:sp>
        <p:nvSpPr>
          <p:cNvPr id="60424" name="TextBox 4">
            <a:extLst>
              <a:ext uri="{FF2B5EF4-FFF2-40B4-BE49-F238E27FC236}">
                <a16:creationId xmlns:a16="http://schemas.microsoft.com/office/drawing/2014/main" id="{0A114138-924A-4459-9302-3E1A51C36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4900" y="2432050"/>
            <a:ext cx="152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</a:rPr>
              <a:t>HindⅢ</a:t>
            </a:r>
          </a:p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酶切</a:t>
            </a:r>
          </a:p>
        </p:txBody>
      </p:sp>
      <p:sp>
        <p:nvSpPr>
          <p:cNvPr id="60425" name="TextBox 4">
            <a:extLst>
              <a:ext uri="{FF2B5EF4-FFF2-40B4-BE49-F238E27FC236}">
                <a16:creationId xmlns:a16="http://schemas.microsoft.com/office/drawing/2014/main" id="{ED07103C-BC1A-43EE-82F9-B4714D8F3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7763" y="3787775"/>
            <a:ext cx="152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上样电泳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1FF8B7-D621-40CF-8297-EEFE38C8DBC4}"/>
              </a:ext>
            </a:extLst>
          </p:cNvPr>
          <p:cNvSpPr txBox="1"/>
          <p:nvPr/>
        </p:nvSpPr>
        <p:spPr>
          <a:xfrm>
            <a:off x="1769401" y="3756505"/>
            <a:ext cx="461665" cy="2377596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>
              <a:defRPr/>
            </a:pPr>
            <a:r>
              <a:rPr lang="zh-CN" altLang="en-US" sz="1800" dirty="0">
                <a:latin typeface="黑体" panose="02010609060101010101" pitchFamily="49" charset="-122"/>
                <a:ea typeface="黑体" panose="02010609060101010101" pitchFamily="49" charset="-122"/>
              </a:rPr>
              <a:t>核苷酸对（</a:t>
            </a:r>
            <a:r>
              <a:rPr lang="en-US" altLang="zh-CN" sz="1800" dirty="0">
                <a:latin typeface="黑体" panose="02010609060101010101" pitchFamily="49" charset="-122"/>
                <a:ea typeface="黑体" panose="02010609060101010101" pitchFamily="49" charset="-122"/>
              </a:rPr>
              <a:t>×1000</a:t>
            </a:r>
            <a:r>
              <a:rPr lang="zh-CN" altLang="en-US" sz="1800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60427" name="TextBox 4">
            <a:extLst>
              <a:ext uri="{FF2B5EF4-FFF2-40B4-BE49-F238E27FC236}">
                <a16:creationId xmlns:a16="http://schemas.microsoft.com/office/drawing/2014/main" id="{FA17BE6E-7B05-4D24-9558-28FC2700C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6273800"/>
            <a:ext cx="1981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琼脂糖凝胶</a:t>
            </a:r>
          </a:p>
        </p:txBody>
      </p:sp>
      <p:sp>
        <p:nvSpPr>
          <p:cNvPr id="60428" name="TextBox 4">
            <a:extLst>
              <a:ext uri="{FF2B5EF4-FFF2-40B4-BE49-F238E27FC236}">
                <a16:creationId xmlns:a16="http://schemas.microsoft.com/office/drawing/2014/main" id="{F81D57DD-B65D-489E-AC45-25D969E06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6205538"/>
            <a:ext cx="4191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结合染料的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在紫外灯下发出荧光</a:t>
            </a:r>
          </a:p>
        </p:txBody>
      </p:sp>
      <p:sp>
        <p:nvSpPr>
          <p:cNvPr id="60429" name="TextBox 4">
            <a:extLst>
              <a:ext uri="{FF2B5EF4-FFF2-40B4-BE49-F238E27FC236}">
                <a16:creationId xmlns:a16="http://schemas.microsoft.com/office/drawing/2014/main" id="{AA6D2309-7358-46FB-888E-D5C12C1B9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4133850"/>
            <a:ext cx="838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顶端</a:t>
            </a:r>
          </a:p>
        </p:txBody>
      </p:sp>
      <p:sp>
        <p:nvSpPr>
          <p:cNvPr id="60430" name="TextBox 4">
            <a:extLst>
              <a:ext uri="{FF2B5EF4-FFF2-40B4-BE49-F238E27FC236}">
                <a16:creationId xmlns:a16="http://schemas.microsoft.com/office/drawing/2014/main" id="{C40DFF10-910C-4911-A2A9-2DACE6BCA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088" y="4826000"/>
            <a:ext cx="838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迁移方向</a:t>
            </a:r>
          </a:p>
        </p:txBody>
      </p:sp>
      <p:sp>
        <p:nvSpPr>
          <p:cNvPr id="60431" name="TextBox 4">
            <a:extLst>
              <a:ext uri="{FF2B5EF4-FFF2-40B4-BE49-F238E27FC236}">
                <a16:creationId xmlns:a16="http://schemas.microsoft.com/office/drawing/2014/main" id="{106E52D7-C6C4-42D5-82ED-93DC6A2CE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6038850"/>
            <a:ext cx="838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底部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20_09aGelElectrophoresis-U">
            <a:extLst>
              <a:ext uri="{FF2B5EF4-FFF2-40B4-BE49-F238E27FC236}">
                <a16:creationId xmlns:a16="http://schemas.microsoft.com/office/drawing/2014/main" id="{7FDF42E6-5DA3-4E8C-83D7-5707CABBF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050" y="177800"/>
            <a:ext cx="6565900" cy="657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3">
            <a:extLst>
              <a:ext uri="{FF2B5EF4-FFF2-40B4-BE49-F238E27FC236}">
                <a16:creationId xmlns:a16="http://schemas.microsoft.com/office/drawing/2014/main" id="{6DBF787B-8106-4312-AE50-02B74402A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198735"/>
            <a:ext cx="1912938" cy="389892"/>
          </a:xfrm>
          <a:prstGeom prst="rect">
            <a:avLst/>
          </a:prstGeom>
          <a:solidFill>
            <a:srgbClr val="FECD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1444" name="Oval 4">
            <a:extLst>
              <a:ext uri="{FF2B5EF4-FFF2-40B4-BE49-F238E27FC236}">
                <a16:creationId xmlns:a16="http://schemas.microsoft.com/office/drawing/2014/main" id="{5671A1D9-7686-44E6-AC75-23DF47276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325" y="6016625"/>
            <a:ext cx="265113" cy="265113"/>
          </a:xfrm>
          <a:prstGeom prst="ellipse">
            <a:avLst/>
          </a:prstGeom>
          <a:solidFill>
            <a:srgbClr val="3EA1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1445" name="Oval 5">
            <a:extLst>
              <a:ext uri="{FF2B5EF4-FFF2-40B4-BE49-F238E27FC236}">
                <a16:creationId xmlns:a16="http://schemas.microsoft.com/office/drawing/2014/main" id="{C31DC0B5-CDAE-4CCC-9B8E-9FDB4AB54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2860675"/>
            <a:ext cx="265113" cy="265113"/>
          </a:xfrm>
          <a:prstGeom prst="ellipse">
            <a:avLst/>
          </a:prstGeom>
          <a:solidFill>
            <a:srgbClr val="3EA1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1446" name="Text Box 8">
            <a:extLst>
              <a:ext uri="{FF2B5EF4-FFF2-40B4-BE49-F238E27FC236}">
                <a16:creationId xmlns:a16="http://schemas.microsoft.com/office/drawing/2014/main" id="{F676196E-01A5-4F8F-A79D-CD5534A05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1150" y="825500"/>
            <a:ext cx="808038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zh-CN" altLang="en-US" sz="1800" b="1">
                <a:latin typeface="黑体" panose="02010609060101010101" pitchFamily="49" charset="-122"/>
                <a:ea typeface="黑体" panose="02010609060101010101" pitchFamily="49" charset="-122"/>
              </a:rPr>
              <a:t>电源</a:t>
            </a:r>
            <a:endParaRPr kumimoji="0" lang="en-US" altLang="zh-CN" sz="1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1447" name="Text Box 9">
            <a:extLst>
              <a:ext uri="{FF2B5EF4-FFF2-40B4-BE49-F238E27FC236}">
                <a16:creationId xmlns:a16="http://schemas.microsoft.com/office/drawing/2014/main" id="{0F9EF518-5DCE-4B6B-8BEE-F9B497060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850" y="4902200"/>
            <a:ext cx="11049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zh-CN" altLang="en-US" sz="1800" b="1">
                <a:latin typeface="黑体" panose="02010609060101010101" pitchFamily="49" charset="-122"/>
                <a:ea typeface="黑体" panose="02010609060101010101" pitchFamily="49" charset="-122"/>
              </a:rPr>
              <a:t>较长</a:t>
            </a:r>
            <a:r>
              <a:rPr kumimoji="0" lang="en-US" altLang="zh-CN" sz="1800" b="1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kumimoji="0" lang="zh-CN" altLang="en-US" sz="1800" b="1">
                <a:latin typeface="黑体" panose="02010609060101010101" pitchFamily="49" charset="-122"/>
                <a:ea typeface="黑体" panose="02010609060101010101" pitchFamily="49" charset="-122"/>
              </a:rPr>
              <a:t>分子</a:t>
            </a:r>
            <a:endParaRPr kumimoji="0" lang="en-US" altLang="zh-CN" sz="1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1448" name="Text Box 10">
            <a:extLst>
              <a:ext uri="{FF2B5EF4-FFF2-40B4-BE49-F238E27FC236}">
                <a16:creationId xmlns:a16="http://schemas.microsoft.com/office/drawing/2014/main" id="{27D22DE4-9D3B-4B90-98B0-F7F3BA871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6075" y="6110288"/>
            <a:ext cx="11795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zh-CN" altLang="en-US" sz="1800" b="1">
                <a:latin typeface="黑体" panose="02010609060101010101" pitchFamily="49" charset="-122"/>
                <a:ea typeface="黑体" panose="02010609060101010101" pitchFamily="49" charset="-122"/>
              </a:rPr>
              <a:t>短小</a:t>
            </a:r>
            <a:r>
              <a:rPr kumimoji="0" lang="en-US" altLang="zh-CN" sz="1800" b="1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kumimoji="0" lang="zh-CN" altLang="en-US" sz="1800" b="1">
                <a:latin typeface="黑体" panose="02010609060101010101" pitchFamily="49" charset="-122"/>
                <a:ea typeface="黑体" panose="02010609060101010101" pitchFamily="49" charset="-122"/>
              </a:rPr>
              <a:t>分子</a:t>
            </a:r>
            <a:endParaRPr kumimoji="0" lang="en-US" altLang="zh-CN" sz="1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1449" name="Text Box 11">
            <a:extLst>
              <a:ext uri="{FF2B5EF4-FFF2-40B4-BE49-F238E27FC236}">
                <a16:creationId xmlns:a16="http://schemas.microsoft.com/office/drawing/2014/main" id="{B2FCD555-9C24-4B00-8625-2DD73D794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3300" y="2711450"/>
            <a:ext cx="447675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latin typeface="Times New Roman" panose="02020603050405020304" pitchFamily="18" charset="0"/>
                <a:ea typeface="ヒラギノ角ゴ Pro W3" pitchFamily="48" charset="-128"/>
              </a:rPr>
              <a:t>Gel</a:t>
            </a:r>
            <a:endParaRPr kumimoji="0" lang="en-US" altLang="zh-CN" sz="900" b="1"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61450" name="Text Box 12">
            <a:extLst>
              <a:ext uri="{FF2B5EF4-FFF2-40B4-BE49-F238E27FC236}">
                <a16:creationId xmlns:a16="http://schemas.microsoft.com/office/drawing/2014/main" id="{F2822681-F22B-427B-BAB4-81854334F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588" y="1293813"/>
            <a:ext cx="792162" cy="23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zh-CN" altLang="en-US" sz="1800" b="1">
                <a:latin typeface="黑体" panose="02010609060101010101" pitchFamily="49" charset="-122"/>
                <a:ea typeface="黑体" panose="02010609060101010101" pitchFamily="49" charset="-122"/>
              </a:rPr>
              <a:t>正极</a:t>
            </a:r>
            <a:endParaRPr kumimoji="0" lang="en-US" altLang="zh-CN" sz="1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1451" name="Text Box 13">
            <a:extLst>
              <a:ext uri="{FF2B5EF4-FFF2-40B4-BE49-F238E27FC236}">
                <a16:creationId xmlns:a16="http://schemas.microsoft.com/office/drawing/2014/main" id="{393D3BB0-40D1-478E-8B72-F00B1D9A8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8950" y="1295400"/>
            <a:ext cx="8953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zh-CN" altLang="en-US" sz="1800" b="1">
                <a:latin typeface="黑体" panose="02010609060101010101" pitchFamily="49" charset="-122"/>
                <a:ea typeface="黑体" panose="02010609060101010101" pitchFamily="49" charset="-122"/>
              </a:rPr>
              <a:t>负极</a:t>
            </a:r>
            <a:endParaRPr kumimoji="0" lang="en-US" altLang="zh-CN" sz="1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1452" name="Text Box 15">
            <a:extLst>
              <a:ext uri="{FF2B5EF4-FFF2-40B4-BE49-F238E27FC236}">
                <a16:creationId xmlns:a16="http://schemas.microsoft.com/office/drawing/2014/main" id="{7FE34A8D-0FCF-4507-924A-669CA1949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25" y="2879725"/>
            <a:ext cx="223838" cy="26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48" charset="-128"/>
              </a:rPr>
              <a:t>1</a:t>
            </a:r>
            <a:endParaRPr kumimoji="0" lang="en-US" altLang="zh-CN" sz="900" b="1"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61453" name="Text Box 16">
            <a:extLst>
              <a:ext uri="{FF2B5EF4-FFF2-40B4-BE49-F238E27FC236}">
                <a16:creationId xmlns:a16="http://schemas.microsoft.com/office/drawing/2014/main" id="{7AD7C134-BB9C-4595-B2B0-8208292C9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8588" y="6034088"/>
            <a:ext cx="134937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48" charset="-128"/>
              </a:rPr>
              <a:t>2</a:t>
            </a:r>
            <a:endParaRPr kumimoji="0" lang="en-US" altLang="zh-CN" sz="900" b="1"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61454" name="Line 17">
            <a:extLst>
              <a:ext uri="{FF2B5EF4-FFF2-40B4-BE49-F238E27FC236}">
                <a16:creationId xmlns:a16="http://schemas.microsoft.com/office/drawing/2014/main" id="{F2FA417D-40CE-46AF-AB57-3E6B0CC4B61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15100" y="2265363"/>
            <a:ext cx="812800" cy="558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1455" name="Text Box 18">
            <a:extLst>
              <a:ext uri="{FF2B5EF4-FFF2-40B4-BE49-F238E27FC236}">
                <a16:creationId xmlns:a16="http://schemas.microsoft.com/office/drawing/2014/main" id="{80756FFE-B4F6-4FA2-A60A-32F29E168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4325" y="4022725"/>
            <a:ext cx="808038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zh-CN" altLang="en-US" sz="1800" b="1">
                <a:latin typeface="黑体" panose="02010609060101010101" pitchFamily="49" charset="-122"/>
                <a:ea typeface="黑体" panose="02010609060101010101" pitchFamily="49" charset="-122"/>
              </a:rPr>
              <a:t>电源</a:t>
            </a:r>
            <a:endParaRPr kumimoji="0" lang="en-US" altLang="zh-CN" sz="1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1456" name="Line 19">
            <a:extLst>
              <a:ext uri="{FF2B5EF4-FFF2-40B4-BE49-F238E27FC236}">
                <a16:creationId xmlns:a16="http://schemas.microsoft.com/office/drawing/2014/main" id="{3BDE22DC-83FD-4249-80EB-1D0D6AD6D38D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0050" y="5073650"/>
            <a:ext cx="1441450" cy="4508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1457" name="Line 20">
            <a:extLst>
              <a:ext uri="{FF2B5EF4-FFF2-40B4-BE49-F238E27FC236}">
                <a16:creationId xmlns:a16="http://schemas.microsoft.com/office/drawing/2014/main" id="{F384DB10-B284-4E1A-940C-BAD67647F416}"/>
              </a:ext>
            </a:extLst>
          </p:cNvPr>
          <p:cNvSpPr>
            <a:spLocks noChangeShapeType="1"/>
          </p:cNvSpPr>
          <p:nvPr/>
        </p:nvSpPr>
        <p:spPr bwMode="auto">
          <a:xfrm>
            <a:off x="5854700" y="5511800"/>
            <a:ext cx="812800" cy="698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1458" name="Line 21">
            <a:extLst>
              <a:ext uri="{FF2B5EF4-FFF2-40B4-BE49-F238E27FC236}">
                <a16:creationId xmlns:a16="http://schemas.microsoft.com/office/drawing/2014/main" id="{80FFE0C1-D374-4A1E-8575-F9F0A6FE363B}"/>
              </a:ext>
            </a:extLst>
          </p:cNvPr>
          <p:cNvSpPr>
            <a:spLocks noChangeShapeType="1"/>
          </p:cNvSpPr>
          <p:nvPr/>
        </p:nvSpPr>
        <p:spPr bwMode="auto">
          <a:xfrm>
            <a:off x="2343150" y="1485900"/>
            <a:ext cx="469900" cy="27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1459" name="Text Box 22">
            <a:extLst>
              <a:ext uri="{FF2B5EF4-FFF2-40B4-BE49-F238E27FC236}">
                <a16:creationId xmlns:a16="http://schemas.microsoft.com/office/drawing/2014/main" id="{3D9D397E-4830-4B39-91D7-CBC760928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2088" y="1296988"/>
            <a:ext cx="134937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48" charset="-128"/>
              </a:rPr>
              <a:t>–</a:t>
            </a:r>
            <a:endParaRPr kumimoji="0" lang="en-US" altLang="zh-CN" sz="900" b="1"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61460" name="Text Box 23">
            <a:extLst>
              <a:ext uri="{FF2B5EF4-FFF2-40B4-BE49-F238E27FC236}">
                <a16:creationId xmlns:a16="http://schemas.microsoft.com/office/drawing/2014/main" id="{AF7532BC-C2CF-4A18-B138-9EC01AE95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5538" y="1316038"/>
            <a:ext cx="134937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48" charset="-128"/>
              </a:rPr>
              <a:t>+</a:t>
            </a:r>
            <a:endParaRPr kumimoji="0" lang="en-US" altLang="zh-CN" sz="900" b="1"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61461" name="Text Box 24">
            <a:extLst>
              <a:ext uri="{FF2B5EF4-FFF2-40B4-BE49-F238E27FC236}">
                <a16:creationId xmlns:a16="http://schemas.microsoft.com/office/drawing/2014/main" id="{D26EE36B-1850-48C9-AFE7-A48726908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1888" y="4503738"/>
            <a:ext cx="134937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48" charset="-128"/>
              </a:rPr>
              <a:t>+</a:t>
            </a:r>
            <a:endParaRPr kumimoji="0" lang="en-US" altLang="zh-CN" sz="900" b="1"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61462" name="Text Box 25">
            <a:extLst>
              <a:ext uri="{FF2B5EF4-FFF2-40B4-BE49-F238E27FC236}">
                <a16:creationId xmlns:a16="http://schemas.microsoft.com/office/drawing/2014/main" id="{E375EEBE-B570-4D87-8DF3-AE6121417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2088" y="4484688"/>
            <a:ext cx="134937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48" charset="-128"/>
              </a:rPr>
              <a:t>–</a:t>
            </a:r>
            <a:endParaRPr kumimoji="0" lang="en-US" altLang="zh-CN" sz="900" b="1"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61463" name="TextBox 4">
            <a:extLst>
              <a:ext uri="{FF2B5EF4-FFF2-40B4-BE49-F238E27FC236}">
                <a16:creationId xmlns:a16="http://schemas.microsoft.com/office/drawing/2014/main" id="{16128DE3-10D5-4F2C-912F-DD0453F3D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8" y="1052513"/>
            <a:ext cx="20447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不同大小的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分子混合物</a:t>
            </a:r>
          </a:p>
        </p:txBody>
      </p:sp>
      <p:sp>
        <p:nvSpPr>
          <p:cNvPr id="61464" name="TextBox 4">
            <a:extLst>
              <a:ext uri="{FF2B5EF4-FFF2-40B4-BE49-F238E27FC236}">
                <a16:creationId xmlns:a16="http://schemas.microsoft.com/office/drawing/2014/main" id="{AFED345D-D935-4FE2-BC94-AFA9CDFD0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167631"/>
            <a:ext cx="21209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技术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C20CE98-A3C2-4C26-906B-891FB5278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39</a:t>
            </a:fld>
            <a:endParaRPr lang="en-US" altLang="zh-C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D8B663C7-F5D7-4E05-99D6-B52E239B39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4400" y="457200"/>
            <a:ext cx="7010400" cy="978729"/>
          </a:xfrm>
        </p:spPr>
        <p:txBody>
          <a:bodyPr/>
          <a:lstStyle/>
          <a:p>
            <a:pPr algn="ctr"/>
            <a:r>
              <a:rPr lang="en-US" altLang="zh-CN" sz="3200" dirty="0">
                <a:solidFill>
                  <a:srgbClr val="3333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Smooth (S) and rough (R) colonies</a:t>
            </a:r>
            <a:br>
              <a:rPr lang="en-US" altLang="zh-CN" sz="3200" dirty="0">
                <a:solidFill>
                  <a:srgbClr val="33339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en-US" altLang="zh-CN" sz="3200" dirty="0">
                <a:solidFill>
                  <a:srgbClr val="3333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of S. pneumoniae.</a:t>
            </a:r>
            <a:endParaRPr lang="zh-CN" altLang="en-US" sz="3200" dirty="0">
              <a:solidFill>
                <a:srgbClr val="33339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1267" name="图片 3">
            <a:extLst>
              <a:ext uri="{FF2B5EF4-FFF2-40B4-BE49-F238E27FC236}">
                <a16:creationId xmlns:a16="http://schemas.microsoft.com/office/drawing/2014/main" id="{92B622AC-48CB-43BB-BC91-1F48BE7294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133600"/>
            <a:ext cx="7119938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573E611C-45E9-408E-A717-ED4D84B8C408}"/>
              </a:ext>
            </a:extLst>
          </p:cNvPr>
          <p:cNvSpPr txBox="1"/>
          <p:nvPr/>
        </p:nvSpPr>
        <p:spPr>
          <a:xfrm>
            <a:off x="6792278" y="2895600"/>
            <a:ext cx="1371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粗糙型（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型）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FD3A921-1454-445C-A68E-2980CD250C0F}"/>
              </a:ext>
            </a:extLst>
          </p:cNvPr>
          <p:cNvSpPr txBox="1"/>
          <p:nvPr/>
        </p:nvSpPr>
        <p:spPr>
          <a:xfrm>
            <a:off x="6858000" y="5486400"/>
            <a:ext cx="1447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/>
              <a:t>光滑型（</a:t>
            </a:r>
            <a:r>
              <a:rPr lang="en-US" altLang="zh-CN" dirty="0"/>
              <a:t>S</a:t>
            </a:r>
            <a:r>
              <a:rPr lang="zh-CN" altLang="en-US" dirty="0"/>
              <a:t>型）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13180E8-1057-4D36-936E-2E60D9DDF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4</a:t>
            </a:fld>
            <a:endParaRPr lang="en-US" altLang="zh-CN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20_09bGelElectrophoresis-U">
            <a:extLst>
              <a:ext uri="{FF2B5EF4-FFF2-40B4-BE49-F238E27FC236}">
                <a16:creationId xmlns:a16="http://schemas.microsoft.com/office/drawing/2014/main" id="{EA129B59-6362-417C-B433-3E56D3252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500063"/>
            <a:ext cx="6780213" cy="593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Rectangle 3">
            <a:extLst>
              <a:ext uri="{FF2B5EF4-FFF2-40B4-BE49-F238E27FC236}">
                <a16:creationId xmlns:a16="http://schemas.microsoft.com/office/drawing/2014/main" id="{F9ECC950-76D7-441B-AE8F-3AE1F5AA4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02590"/>
            <a:ext cx="1951038" cy="449262"/>
          </a:xfrm>
          <a:prstGeom prst="rect">
            <a:avLst/>
          </a:prstGeom>
          <a:solidFill>
            <a:srgbClr val="FECD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3492" name="TextBox 4">
            <a:extLst>
              <a:ext uri="{FF2B5EF4-FFF2-40B4-BE49-F238E27FC236}">
                <a16:creationId xmlns:a16="http://schemas.microsoft.com/office/drawing/2014/main" id="{C13E9F60-49EE-4294-8964-C07F11A4F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18783"/>
            <a:ext cx="18938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结果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F0632E5-9980-4149-AD77-FC503623C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40</a:t>
            </a:fld>
            <a:endParaRPr lang="en-US" altLang="zh-CN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204B005F-0B6F-476C-83E7-C7A0C5586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85800"/>
            <a:ext cx="8991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要想获得某个目的基因必须要用限制酶切几个切口？可产生几个黏性末端？一个目的基因有几个黏性末端？</a:t>
            </a:r>
          </a:p>
        </p:txBody>
      </p:sp>
      <p:sp>
        <p:nvSpPr>
          <p:cNvPr id="599043" name="Text Box 3">
            <a:extLst>
              <a:ext uri="{FF2B5EF4-FFF2-40B4-BE49-F238E27FC236}">
                <a16:creationId xmlns:a16="http://schemas.microsoft.com/office/drawing/2014/main" id="{153340B8-105B-4C64-8C3C-E16884CA0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1765300"/>
            <a:ext cx="7867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要切两个切口，产生四个黏性末端，两个。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A989DC8F-DB47-420F-9AF4-B118B7784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616200"/>
            <a:ext cx="881520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如果把两种来源不同的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DNA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用同一种限制酶来切割，会怎样呢？</a:t>
            </a:r>
          </a:p>
        </p:txBody>
      </p:sp>
      <p:sp>
        <p:nvSpPr>
          <p:cNvPr id="599045" name="Text Box 5">
            <a:extLst>
              <a:ext uri="{FF2B5EF4-FFF2-40B4-BE49-F238E27FC236}">
                <a16:creationId xmlns:a16="http://schemas.microsoft.com/office/drawing/2014/main" id="{591D0067-9F96-4FD9-96FE-4EC0EED19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634581"/>
            <a:ext cx="6668771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会产生相同的黏性末端。</a:t>
            </a:r>
          </a:p>
        </p:txBody>
      </p:sp>
      <p:sp>
        <p:nvSpPr>
          <p:cNvPr id="39942" name="Text Box 6">
            <a:extLst>
              <a:ext uri="{FF2B5EF4-FFF2-40B4-BE49-F238E27FC236}">
                <a16:creationId xmlns:a16="http://schemas.microsoft.com/office/drawing/2014/main" id="{6C31AA69-4D30-4E65-940A-2AAA54EE9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842" y="4572000"/>
            <a:ext cx="895725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是不是把两者的黏性末端黏合起来，这样就真的合成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重组的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DNA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分子了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?       </a:t>
            </a:r>
          </a:p>
        </p:txBody>
      </p:sp>
      <p:sp>
        <p:nvSpPr>
          <p:cNvPr id="599047" name="Text Box 7">
            <a:extLst>
              <a:ext uri="{FF2B5EF4-FFF2-40B4-BE49-F238E27FC236}">
                <a16:creationId xmlns:a16="http://schemas.microsoft.com/office/drawing/2014/main" id="{27849A1C-A515-44C1-A971-E2A1CD369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5676900"/>
            <a:ext cx="749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实际还不够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还需要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DNA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连接酶进行连接。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AC3E2CD-8FBD-4D18-8EBE-F053A66AF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41</a:t>
            </a:fld>
            <a:endParaRPr lang="en-US" altLang="zh-C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9043" grpId="0"/>
      <p:bldP spid="599045" grpId="0"/>
      <p:bldP spid="59904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07194220-CE12-4A7B-9B6D-FD1E60E46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23950"/>
            <a:ext cx="8534400" cy="1303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altLang="zh-CN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连接酶（</a:t>
            </a:r>
            <a:r>
              <a:rPr kumimoji="0" lang="en-US" altLang="zh-CN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DNA ligase</a:t>
            </a: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连接不同的</a:t>
            </a: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片段形成</a:t>
            </a: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重组</a:t>
            </a:r>
            <a:r>
              <a:rPr kumimoji="0" lang="en-US" altLang="zh-CN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分子（</a:t>
            </a:r>
            <a:r>
              <a:rPr kumimoji="0" lang="en-US" altLang="zh-CN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Recombinant DNA molecule</a:t>
            </a: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76D12717-2027-4167-861F-A5ECFDD6D0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54000"/>
            <a:ext cx="8534400" cy="646331"/>
          </a:xfrm>
        </p:spPr>
        <p:txBody>
          <a:bodyPr/>
          <a:lstStyle/>
          <a:p>
            <a:pPr marL="0" indent="0" eaLnBrk="1" hangingPunct="1"/>
            <a:r>
              <a:rPr lang="zh-CN" altLang="en-US" sz="4000" dirty="0"/>
              <a:t>基因工程中的工具酶：</a:t>
            </a:r>
            <a:r>
              <a:rPr lang="en-US" altLang="zh-CN" sz="4000" dirty="0"/>
              <a:t>DNA</a:t>
            </a:r>
            <a:r>
              <a:rPr lang="zh-CN" altLang="en-US" sz="4000" dirty="0"/>
              <a:t>连接酶</a:t>
            </a:r>
            <a:endParaRPr lang="en-US" altLang="zh-CN" sz="4000" dirty="0"/>
          </a:p>
        </p:txBody>
      </p:sp>
      <p:pic>
        <p:nvPicPr>
          <p:cNvPr id="65541" name="Picture 2">
            <a:extLst>
              <a:ext uri="{FF2B5EF4-FFF2-40B4-BE49-F238E27FC236}">
                <a16:creationId xmlns:a16="http://schemas.microsoft.com/office/drawing/2014/main" id="{E5C4AC85-2338-436A-8746-551240F32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77"/>
          <a:stretch>
            <a:fillRect/>
          </a:stretch>
        </p:blipFill>
        <p:spPr bwMode="auto">
          <a:xfrm>
            <a:off x="1447800" y="2590800"/>
            <a:ext cx="6595811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A3B9A57-3BC0-48F6-B75C-2718BA7E6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42</a:t>
            </a:fld>
            <a:endParaRPr lang="en-US" altLang="zh-CN"/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9E35A1A8-1B94-47D6-8503-3BA2F97852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78057"/>
            <a:ext cx="8534400" cy="646331"/>
          </a:xfrm>
        </p:spPr>
        <p:txBody>
          <a:bodyPr/>
          <a:lstStyle/>
          <a:p>
            <a:pPr marL="0" indent="0" eaLnBrk="1" hangingPunct="1"/>
            <a:r>
              <a:rPr lang="en-US" altLang="zh-CN" sz="4000" dirty="0">
                <a:ea typeface="黑体" panose="02010609060101010101" pitchFamily="49" charset="-122"/>
              </a:rPr>
              <a:t>DNA</a:t>
            </a:r>
            <a:r>
              <a:rPr lang="zh-CN" altLang="en-US" sz="4000" dirty="0">
                <a:ea typeface="黑体" panose="02010609060101010101" pitchFamily="49" charset="-122"/>
              </a:rPr>
              <a:t>连接酶</a:t>
            </a:r>
            <a:endParaRPr lang="en-US" altLang="zh-CN" sz="4000" dirty="0">
              <a:ea typeface="黑体" panose="02010609060101010101" pitchFamily="49" charset="-122"/>
            </a:endParaRPr>
          </a:p>
        </p:txBody>
      </p:sp>
      <p:pic>
        <p:nvPicPr>
          <p:cNvPr id="7" name="Picture 7" descr="DNA连接酶的连接作用">
            <a:extLst>
              <a:ext uri="{FF2B5EF4-FFF2-40B4-BE49-F238E27FC236}">
                <a16:creationId xmlns:a16="http://schemas.microsoft.com/office/drawing/2014/main" id="{DEBE7F3F-D2EB-4571-AAD3-B1AA132EC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4505325"/>
            <a:ext cx="80010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8">
            <a:extLst>
              <a:ext uri="{FF2B5EF4-FFF2-40B4-BE49-F238E27FC236}">
                <a16:creationId xmlns:a16="http://schemas.microsoft.com/office/drawing/2014/main" id="{27A911E7-90FF-41C0-B7F1-0270D529D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7488" y="4391025"/>
            <a:ext cx="762000" cy="7620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kumimoji="0" lang="zh-CN" altLang="en-US" sz="1800">
              <a:ea typeface="宋体" panose="02010600030101010101" pitchFamily="2" charset="-122"/>
            </a:endParaRPr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id="{10CC808C-9EE4-445A-92E6-B17C4D3EE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1650" y="6019800"/>
            <a:ext cx="762000" cy="7620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kumimoji="0" lang="zh-CN" altLang="en-US" sz="1800">
              <a:ea typeface="宋体" panose="02010600030101010101" pitchFamily="2" charset="-122"/>
            </a:endParaRP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EA79FFC5-6CC5-47E7-8C01-36BAF2128F3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859088" y="4814888"/>
            <a:ext cx="541337" cy="12700"/>
          </a:xfrm>
          <a:prstGeom prst="line">
            <a:avLst/>
          </a:prstGeom>
          <a:noFill/>
          <a:ln w="50800" cap="sq" algn="ctr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0C57324B-CB69-40D0-B20C-5729FD7606C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715000" y="6542088"/>
            <a:ext cx="500063" cy="1587"/>
          </a:xfrm>
          <a:prstGeom prst="line">
            <a:avLst/>
          </a:prstGeom>
          <a:noFill/>
          <a:ln w="50800" cap="sq" algn="ctr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Rectangle 3">
            <a:extLst>
              <a:ext uri="{FF2B5EF4-FFF2-40B4-BE49-F238E27FC236}">
                <a16:creationId xmlns:a16="http://schemas.microsoft.com/office/drawing/2014/main" id="{FBB394F2-9751-42E3-A09D-E5BA0A79A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612" y="979170"/>
            <a:ext cx="8232775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种类：</a:t>
            </a:r>
            <a:endParaRPr kumimoji="0" lang="en-US" altLang="zh-CN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kumimoji="0" lang="en-US" altLang="zh-CN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E.coli </a:t>
            </a: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连接酶</a:t>
            </a: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（黏性末端）</a:t>
            </a:r>
            <a:endParaRPr kumimoji="0" lang="en-US" altLang="zh-CN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altLang="zh-CN" kern="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DNA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连接酶</a:t>
            </a: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（黏性末端和平末端）</a:t>
            </a:r>
            <a:endParaRPr kumimoji="0" lang="en-US" altLang="zh-CN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都是连接双链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的缺口，而不能连接单链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作用部位：磷酸二酯键</a:t>
            </a:r>
            <a:endParaRPr kumimoji="0" lang="zh-CN" altLang="en-US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E6244F8-0423-44ED-BAD8-6C6335F2F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43</a:t>
            </a:fld>
            <a:endParaRPr lang="en-US" altLang="zh-CN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8" descr="20_03RecombinantDNA_1-U">
            <a:extLst>
              <a:ext uri="{FF2B5EF4-FFF2-40B4-BE49-F238E27FC236}">
                <a16:creationId xmlns:a16="http://schemas.microsoft.com/office/drawing/2014/main" id="{6B97321A-C905-4258-A657-0647E3F279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19"/>
          <a:stretch/>
        </p:blipFill>
        <p:spPr bwMode="auto">
          <a:xfrm>
            <a:off x="2203450" y="174625"/>
            <a:ext cx="4737100" cy="630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Oval 9">
            <a:extLst>
              <a:ext uri="{FF2B5EF4-FFF2-40B4-BE49-F238E27FC236}">
                <a16:creationId xmlns:a16="http://schemas.microsoft.com/office/drawing/2014/main" id="{A043AC84-1F22-48DE-A543-BB1491DC6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1300163"/>
            <a:ext cx="165100" cy="165100"/>
          </a:xfrm>
          <a:prstGeom prst="ellipse">
            <a:avLst/>
          </a:prstGeom>
          <a:solidFill>
            <a:srgbClr val="0094D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7588" name="Text Box 11">
            <a:extLst>
              <a:ext uri="{FF2B5EF4-FFF2-40B4-BE49-F238E27FC236}">
                <a16:creationId xmlns:a16="http://schemas.microsoft.com/office/drawing/2014/main" id="{BDD0C5FC-711F-4912-AA62-C5EEEF7CE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8788" y="130175"/>
            <a:ext cx="1598612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酶切位点</a:t>
            </a:r>
            <a:endParaRPr kumimoji="0" lang="en-US" altLang="zh-CN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7589" name="Text Box 12">
            <a:extLst>
              <a:ext uri="{FF2B5EF4-FFF2-40B4-BE49-F238E27FC236}">
                <a16:creationId xmlns:a16="http://schemas.microsoft.com/office/drawing/2014/main" id="{8703DCA4-E19F-4AF3-8AF6-0120A95BC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2288" y="666750"/>
            <a:ext cx="430212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600" b="1">
                <a:latin typeface="Times New Roman" panose="02020603050405020304" pitchFamily="18" charset="0"/>
                <a:ea typeface="ヒラギノ角ゴ Pro W3" pitchFamily="48" charset="-128"/>
              </a:rPr>
              <a:t>DNA</a:t>
            </a:r>
          </a:p>
        </p:txBody>
      </p:sp>
      <p:sp>
        <p:nvSpPr>
          <p:cNvPr id="67590" name="Text Box 13">
            <a:extLst>
              <a:ext uri="{FF2B5EF4-FFF2-40B4-BE49-F238E27FC236}">
                <a16:creationId xmlns:a16="http://schemas.microsoft.com/office/drawing/2014/main" id="{3711B203-712C-4C01-B584-24342D233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5050" y="2673350"/>
            <a:ext cx="1077913" cy="22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kumimoji="0"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黏末端</a:t>
            </a:r>
            <a:endParaRPr kumimoji="0" lang="en-US" altLang="zh-CN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7591" name="Text Box 15">
            <a:extLst>
              <a:ext uri="{FF2B5EF4-FFF2-40B4-BE49-F238E27FC236}">
                <a16:creationId xmlns:a16="http://schemas.microsoft.com/office/drawing/2014/main" id="{A12668F0-2395-449E-90C2-2BE143DCA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7275" y="641350"/>
            <a:ext cx="150813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</a:rPr>
              <a:t>5</a:t>
            </a: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  <a:sym typeface="Symbol" panose="05050102010706020507" pitchFamily="18" charset="2"/>
              </a:rPr>
              <a:t></a:t>
            </a:r>
          </a:p>
          <a:p>
            <a:pPr>
              <a:lnSpc>
                <a:spcPct val="90000"/>
              </a:lnSpc>
            </a:pP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  <a:sym typeface="Symbol" panose="05050102010706020507" pitchFamily="18" charset="2"/>
              </a:rPr>
              <a:t>3</a:t>
            </a:r>
            <a:endParaRPr kumimoji="0" lang="en-US" altLang="zh-CN" sz="1600" b="1"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67592" name="Text Box 16">
            <a:extLst>
              <a:ext uri="{FF2B5EF4-FFF2-40B4-BE49-F238E27FC236}">
                <a16:creationId xmlns:a16="http://schemas.microsoft.com/office/drawing/2014/main" id="{55FD4FCE-55E0-44CE-BDA1-031E56F7C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644525"/>
            <a:ext cx="1412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</a:rPr>
              <a:t>3</a:t>
            </a: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  <a:sym typeface="Symbol" panose="05050102010706020507" pitchFamily="18" charset="2"/>
              </a:rPr>
              <a:t></a:t>
            </a:r>
          </a:p>
          <a:p>
            <a:pPr>
              <a:lnSpc>
                <a:spcPct val="90000"/>
              </a:lnSpc>
            </a:pP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  <a:sym typeface="Symbol" panose="05050102010706020507" pitchFamily="18" charset="2"/>
              </a:rPr>
              <a:t>5</a:t>
            </a:r>
            <a:endParaRPr kumimoji="0" lang="en-US" altLang="zh-CN" sz="1600" b="1"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67593" name="AutoShape 17">
            <a:extLst>
              <a:ext uri="{FF2B5EF4-FFF2-40B4-BE49-F238E27FC236}">
                <a16:creationId xmlns:a16="http://schemas.microsoft.com/office/drawing/2014/main" id="{D837EC8E-19DA-4A1E-A5FD-EE2C43031DE0}"/>
              </a:ext>
            </a:extLst>
          </p:cNvPr>
          <p:cNvSpPr>
            <a:spLocks/>
          </p:cNvSpPr>
          <p:nvPr/>
        </p:nvSpPr>
        <p:spPr bwMode="auto">
          <a:xfrm rot="-5400000">
            <a:off x="4706938" y="92075"/>
            <a:ext cx="152400" cy="720725"/>
          </a:xfrm>
          <a:prstGeom prst="rightBrace">
            <a:avLst>
              <a:gd name="adj1" fmla="val 3941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7594" name="Line 18">
            <a:extLst>
              <a:ext uri="{FF2B5EF4-FFF2-40B4-BE49-F238E27FC236}">
                <a16:creationId xmlns:a16="http://schemas.microsoft.com/office/drawing/2014/main" id="{2BFAA735-D4AD-46C3-A603-701FF07B8B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21275" y="2570163"/>
            <a:ext cx="25400" cy="1349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7595" name="AutoShape 19">
            <a:extLst>
              <a:ext uri="{FF2B5EF4-FFF2-40B4-BE49-F238E27FC236}">
                <a16:creationId xmlns:a16="http://schemas.microsoft.com/office/drawing/2014/main" id="{176A0609-37C4-446E-83A9-480E4C81E8AB}"/>
              </a:ext>
            </a:extLst>
          </p:cNvPr>
          <p:cNvSpPr>
            <a:spLocks/>
          </p:cNvSpPr>
          <p:nvPr/>
        </p:nvSpPr>
        <p:spPr bwMode="auto">
          <a:xfrm rot="5715872">
            <a:off x="5072857" y="2307431"/>
            <a:ext cx="160338" cy="403225"/>
          </a:xfrm>
          <a:prstGeom prst="rightBrace">
            <a:avLst>
              <a:gd name="adj1" fmla="val 20957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7596" name="Text Box 20">
            <a:extLst>
              <a:ext uri="{FF2B5EF4-FFF2-40B4-BE49-F238E27FC236}">
                <a16:creationId xmlns:a16="http://schemas.microsoft.com/office/drawing/2014/main" id="{3A19DDA5-D314-4F4E-BE87-38FFC37D8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8063" y="1289050"/>
            <a:ext cx="77787" cy="13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kumimoji="0" lang="en-US" altLang="zh-CN" sz="1200" b="1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48" charset="-128"/>
              </a:rPr>
              <a:t>1</a:t>
            </a:r>
            <a:endParaRPr kumimoji="0" lang="en-US" altLang="zh-CN" sz="1300" b="1">
              <a:solidFill>
                <a:schemeClr val="bg1"/>
              </a:solidFill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67597" name="TextBox 4">
            <a:extLst>
              <a:ext uri="{FF2B5EF4-FFF2-40B4-BE49-F238E27FC236}">
                <a16:creationId xmlns:a16="http://schemas.microsoft.com/office/drawing/2014/main" id="{1E7AA572-9B58-43E9-BAA1-62F2DD3B3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1187450"/>
            <a:ext cx="23352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限制性核酸内切酶打破磷酸二酯键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F0EF313-801E-488E-A4ED-DC3A0544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44</a:t>
            </a:fld>
            <a:endParaRPr lang="en-US" altLang="zh-CN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20_03RecombinantDNA_2-U">
            <a:extLst>
              <a:ext uri="{FF2B5EF4-FFF2-40B4-BE49-F238E27FC236}">
                <a16:creationId xmlns:a16="http://schemas.microsoft.com/office/drawing/2014/main" id="{5496B1C3-008C-44D4-B049-A6AA5DCEAC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4"/>
          <a:stretch/>
        </p:blipFill>
        <p:spPr bwMode="auto">
          <a:xfrm>
            <a:off x="2203450" y="174625"/>
            <a:ext cx="4737100" cy="637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Oval 3">
            <a:extLst>
              <a:ext uri="{FF2B5EF4-FFF2-40B4-BE49-F238E27FC236}">
                <a16:creationId xmlns:a16="http://schemas.microsoft.com/office/drawing/2014/main" id="{03EEE552-F5A3-4E77-ACDB-657951486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533775"/>
            <a:ext cx="165100" cy="165100"/>
          </a:xfrm>
          <a:prstGeom prst="ellipse">
            <a:avLst/>
          </a:prstGeom>
          <a:solidFill>
            <a:srgbClr val="0094D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36" name="Oval 4">
            <a:extLst>
              <a:ext uri="{FF2B5EF4-FFF2-40B4-BE49-F238E27FC236}">
                <a16:creationId xmlns:a16="http://schemas.microsoft.com/office/drawing/2014/main" id="{63C36CDD-D8F8-4AAF-ACB0-5291B0D66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1300163"/>
            <a:ext cx="165100" cy="165100"/>
          </a:xfrm>
          <a:prstGeom prst="ellipse">
            <a:avLst/>
          </a:prstGeom>
          <a:solidFill>
            <a:srgbClr val="0094D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37" name="Text Box 7">
            <a:extLst>
              <a:ext uri="{FF2B5EF4-FFF2-40B4-BE49-F238E27FC236}">
                <a16:creationId xmlns:a16="http://schemas.microsoft.com/office/drawing/2014/main" id="{2D4BB4A6-6CAD-4278-A10D-794F924F1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2288" y="666750"/>
            <a:ext cx="430212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600" b="1">
                <a:latin typeface="Times New Roman" panose="02020603050405020304" pitchFamily="18" charset="0"/>
                <a:ea typeface="ヒラギノ角ゴ Pro W3" pitchFamily="48" charset="-128"/>
              </a:rPr>
              <a:t>DNA</a:t>
            </a:r>
          </a:p>
        </p:txBody>
      </p:sp>
      <p:sp>
        <p:nvSpPr>
          <p:cNvPr id="69638" name="Text Box 10">
            <a:extLst>
              <a:ext uri="{FF2B5EF4-FFF2-40B4-BE49-F238E27FC236}">
                <a16:creationId xmlns:a16="http://schemas.microsoft.com/office/drawing/2014/main" id="{DD7B79B1-504E-4801-BAE2-BBF6A62EC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7275" y="641350"/>
            <a:ext cx="150813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</a:rPr>
              <a:t>5</a:t>
            </a: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  <a:sym typeface="Symbol" panose="05050102010706020507" pitchFamily="18" charset="2"/>
              </a:rPr>
              <a:t></a:t>
            </a:r>
          </a:p>
          <a:p>
            <a:pPr>
              <a:lnSpc>
                <a:spcPct val="90000"/>
              </a:lnSpc>
            </a:pP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  <a:sym typeface="Symbol" panose="05050102010706020507" pitchFamily="18" charset="2"/>
              </a:rPr>
              <a:t>3</a:t>
            </a:r>
            <a:endParaRPr kumimoji="0" lang="en-US" altLang="zh-CN" sz="1600" b="1"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69639" name="Text Box 11">
            <a:extLst>
              <a:ext uri="{FF2B5EF4-FFF2-40B4-BE49-F238E27FC236}">
                <a16:creationId xmlns:a16="http://schemas.microsoft.com/office/drawing/2014/main" id="{E6929E3D-3764-49D9-B078-B2B5D1476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644525"/>
            <a:ext cx="1412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</a:rPr>
              <a:t>3</a:t>
            </a: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  <a:sym typeface="Symbol" panose="05050102010706020507" pitchFamily="18" charset="2"/>
              </a:rPr>
              <a:t></a:t>
            </a:r>
          </a:p>
          <a:p>
            <a:pPr>
              <a:lnSpc>
                <a:spcPct val="90000"/>
              </a:lnSpc>
            </a:pP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  <a:sym typeface="Symbol" panose="05050102010706020507" pitchFamily="18" charset="2"/>
              </a:rPr>
              <a:t>5</a:t>
            </a:r>
            <a:endParaRPr kumimoji="0" lang="en-US" altLang="zh-CN" sz="1600" b="1"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69640" name="AutoShape 12">
            <a:extLst>
              <a:ext uri="{FF2B5EF4-FFF2-40B4-BE49-F238E27FC236}">
                <a16:creationId xmlns:a16="http://schemas.microsoft.com/office/drawing/2014/main" id="{A9377B90-2BAF-45E5-99AB-B29613D5B199}"/>
              </a:ext>
            </a:extLst>
          </p:cNvPr>
          <p:cNvSpPr>
            <a:spLocks/>
          </p:cNvSpPr>
          <p:nvPr/>
        </p:nvSpPr>
        <p:spPr bwMode="auto">
          <a:xfrm rot="-5400000">
            <a:off x="4706938" y="92075"/>
            <a:ext cx="152400" cy="720725"/>
          </a:xfrm>
          <a:prstGeom prst="rightBrace">
            <a:avLst>
              <a:gd name="adj1" fmla="val 3941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41" name="Line 13">
            <a:extLst>
              <a:ext uri="{FF2B5EF4-FFF2-40B4-BE49-F238E27FC236}">
                <a16:creationId xmlns:a16="http://schemas.microsoft.com/office/drawing/2014/main" id="{FAD292E5-EC03-4F0A-B06A-BEC4365A68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21275" y="2570163"/>
            <a:ext cx="25400" cy="1349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642" name="AutoShape 14">
            <a:extLst>
              <a:ext uri="{FF2B5EF4-FFF2-40B4-BE49-F238E27FC236}">
                <a16:creationId xmlns:a16="http://schemas.microsoft.com/office/drawing/2014/main" id="{C6492E70-474C-4722-95FB-8DF397DAD07D}"/>
              </a:ext>
            </a:extLst>
          </p:cNvPr>
          <p:cNvSpPr>
            <a:spLocks/>
          </p:cNvSpPr>
          <p:nvPr/>
        </p:nvSpPr>
        <p:spPr bwMode="auto">
          <a:xfrm rot="5715872">
            <a:off x="5072857" y="2307431"/>
            <a:ext cx="160338" cy="403225"/>
          </a:xfrm>
          <a:prstGeom prst="rightBrace">
            <a:avLst>
              <a:gd name="adj1" fmla="val 20957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43" name="Text Box 15">
            <a:extLst>
              <a:ext uri="{FF2B5EF4-FFF2-40B4-BE49-F238E27FC236}">
                <a16:creationId xmlns:a16="http://schemas.microsoft.com/office/drawing/2014/main" id="{BC804301-CC4B-48D5-9A5D-26C7389A6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475" y="1289050"/>
            <a:ext cx="77788" cy="13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kumimoji="0" lang="en-US" altLang="zh-CN" sz="1200" b="1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48" charset="-128"/>
              </a:rPr>
              <a:t>1</a:t>
            </a:r>
            <a:endParaRPr kumimoji="0" lang="en-US" altLang="zh-CN" sz="1300" b="1">
              <a:solidFill>
                <a:schemeClr val="bg1"/>
              </a:solidFill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69644" name="Text Box 17">
            <a:extLst>
              <a:ext uri="{FF2B5EF4-FFF2-40B4-BE49-F238E27FC236}">
                <a16:creationId xmlns:a16="http://schemas.microsoft.com/office/drawing/2014/main" id="{97EDABAF-BE5C-4C86-8FE7-972CF2AC8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3522663"/>
            <a:ext cx="77788" cy="13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kumimoji="0" lang="en-US" altLang="zh-CN" sz="1200" b="1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48" charset="-128"/>
              </a:rPr>
              <a:t>2</a:t>
            </a:r>
            <a:endParaRPr kumimoji="0" lang="en-US" altLang="zh-CN" sz="1300" b="1">
              <a:solidFill>
                <a:schemeClr val="bg1"/>
              </a:solidFill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69645" name="Text Box 11">
            <a:extLst>
              <a:ext uri="{FF2B5EF4-FFF2-40B4-BE49-F238E27FC236}">
                <a16:creationId xmlns:a16="http://schemas.microsoft.com/office/drawing/2014/main" id="{46145431-1C5B-4ADC-AEC2-394D620EA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8788" y="130175"/>
            <a:ext cx="1598612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酶切位点</a:t>
            </a:r>
            <a:endParaRPr kumimoji="0" lang="en-US" altLang="zh-CN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9646" name="Text Box 13">
            <a:extLst>
              <a:ext uri="{FF2B5EF4-FFF2-40B4-BE49-F238E27FC236}">
                <a16:creationId xmlns:a16="http://schemas.microsoft.com/office/drawing/2014/main" id="{CF0E88BD-F387-4D0C-9460-D12335687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5050" y="2673350"/>
            <a:ext cx="1077913" cy="22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kumimoji="0"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黏末端</a:t>
            </a:r>
            <a:endParaRPr kumimoji="0" lang="en-US" altLang="zh-CN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9647" name="TextBox 4">
            <a:extLst>
              <a:ext uri="{FF2B5EF4-FFF2-40B4-BE49-F238E27FC236}">
                <a16:creationId xmlns:a16="http://schemas.microsoft.com/office/drawing/2014/main" id="{F22BAA3E-5205-4728-8126-4243AAEC5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1187450"/>
            <a:ext cx="23352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限制性核酸内切酶打破磷酸二酯键</a:t>
            </a:r>
          </a:p>
        </p:txBody>
      </p:sp>
      <p:sp>
        <p:nvSpPr>
          <p:cNvPr id="69648" name="TextBox 4">
            <a:extLst>
              <a:ext uri="{FF2B5EF4-FFF2-40B4-BE49-F238E27FC236}">
                <a16:creationId xmlns:a16="http://schemas.microsoft.com/office/drawing/2014/main" id="{12F1BBA0-9EEA-4C97-A0B2-0A3C78438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384550"/>
            <a:ext cx="2335213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添加用相同的酶酶切的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片段</a:t>
            </a:r>
          </a:p>
        </p:txBody>
      </p:sp>
      <p:sp>
        <p:nvSpPr>
          <p:cNvPr id="69649" name="TextBox 4">
            <a:extLst>
              <a:ext uri="{FF2B5EF4-FFF2-40B4-BE49-F238E27FC236}">
                <a16:creationId xmlns:a16="http://schemas.microsoft.com/office/drawing/2014/main" id="{EED7244B-3B71-4701-B736-63815E494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4588" y="5029200"/>
            <a:ext cx="2335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碱基配对产生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87C31C0-BD0E-49C1-8E46-E4564B354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45</a:t>
            </a:fld>
            <a:endParaRPr lang="en-US" altLang="zh-CN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20_03RecombinantDNA_3-U">
            <a:extLst>
              <a:ext uri="{FF2B5EF4-FFF2-40B4-BE49-F238E27FC236}">
                <a16:creationId xmlns:a16="http://schemas.microsoft.com/office/drawing/2014/main" id="{4CBADF6E-1905-4478-90DA-D5C109E77A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19"/>
          <a:stretch/>
        </p:blipFill>
        <p:spPr bwMode="auto">
          <a:xfrm>
            <a:off x="2212975" y="174625"/>
            <a:ext cx="4737100" cy="630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Oval 3">
            <a:extLst>
              <a:ext uri="{FF2B5EF4-FFF2-40B4-BE49-F238E27FC236}">
                <a16:creationId xmlns:a16="http://schemas.microsoft.com/office/drawing/2014/main" id="{55E9ED08-4A89-4A97-A392-26BD331EC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5421313"/>
            <a:ext cx="165100" cy="165100"/>
          </a:xfrm>
          <a:prstGeom prst="ellipse">
            <a:avLst/>
          </a:prstGeom>
          <a:solidFill>
            <a:srgbClr val="0094D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1684" name="Oval 4">
            <a:extLst>
              <a:ext uri="{FF2B5EF4-FFF2-40B4-BE49-F238E27FC236}">
                <a16:creationId xmlns:a16="http://schemas.microsoft.com/office/drawing/2014/main" id="{3843D85A-7D72-458A-B019-2F3B9697F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1300163"/>
            <a:ext cx="165100" cy="165100"/>
          </a:xfrm>
          <a:prstGeom prst="ellipse">
            <a:avLst/>
          </a:prstGeom>
          <a:solidFill>
            <a:srgbClr val="0094D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1685" name="Text Box 7">
            <a:extLst>
              <a:ext uri="{FF2B5EF4-FFF2-40B4-BE49-F238E27FC236}">
                <a16:creationId xmlns:a16="http://schemas.microsoft.com/office/drawing/2014/main" id="{A3191025-0F65-402C-8ED8-3471481A2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2288" y="666750"/>
            <a:ext cx="430212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600" b="1">
                <a:latin typeface="Times New Roman" panose="02020603050405020304" pitchFamily="18" charset="0"/>
                <a:ea typeface="ヒラギノ角ゴ Pro W3" pitchFamily="48" charset="-128"/>
              </a:rPr>
              <a:t>DNA</a:t>
            </a:r>
          </a:p>
        </p:txBody>
      </p:sp>
      <p:sp>
        <p:nvSpPr>
          <p:cNvPr id="71686" name="Text Box 10">
            <a:extLst>
              <a:ext uri="{FF2B5EF4-FFF2-40B4-BE49-F238E27FC236}">
                <a16:creationId xmlns:a16="http://schemas.microsoft.com/office/drawing/2014/main" id="{7C343FC4-AA2D-4B31-A09E-C27C47ED6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7275" y="641350"/>
            <a:ext cx="150813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</a:rPr>
              <a:t>5</a:t>
            </a: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  <a:sym typeface="Symbol" panose="05050102010706020507" pitchFamily="18" charset="2"/>
              </a:rPr>
              <a:t></a:t>
            </a:r>
          </a:p>
          <a:p>
            <a:pPr>
              <a:lnSpc>
                <a:spcPct val="90000"/>
              </a:lnSpc>
            </a:pP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  <a:sym typeface="Symbol" panose="05050102010706020507" pitchFamily="18" charset="2"/>
              </a:rPr>
              <a:t>3</a:t>
            </a:r>
            <a:endParaRPr kumimoji="0" lang="en-US" altLang="zh-CN" sz="1600" b="1"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71687" name="Text Box 11">
            <a:extLst>
              <a:ext uri="{FF2B5EF4-FFF2-40B4-BE49-F238E27FC236}">
                <a16:creationId xmlns:a16="http://schemas.microsoft.com/office/drawing/2014/main" id="{9D256712-46E4-417F-8E1A-47F78CD05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644525"/>
            <a:ext cx="1412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</a:rPr>
              <a:t>3</a:t>
            </a: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  <a:sym typeface="Symbol" panose="05050102010706020507" pitchFamily="18" charset="2"/>
              </a:rPr>
              <a:t></a:t>
            </a:r>
          </a:p>
          <a:p>
            <a:pPr>
              <a:lnSpc>
                <a:spcPct val="90000"/>
              </a:lnSpc>
            </a:pPr>
            <a:r>
              <a:rPr kumimoji="0" lang="en-US" altLang="zh-CN" sz="1200" b="1">
                <a:latin typeface="Times New Roman" panose="02020603050405020304" pitchFamily="18" charset="0"/>
                <a:ea typeface="ヒラギノ角ゴ Pro W3" pitchFamily="48" charset="-128"/>
                <a:sym typeface="Symbol" panose="05050102010706020507" pitchFamily="18" charset="2"/>
              </a:rPr>
              <a:t>5</a:t>
            </a:r>
            <a:endParaRPr kumimoji="0" lang="en-US" altLang="zh-CN" sz="1600" b="1"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71688" name="AutoShape 12">
            <a:extLst>
              <a:ext uri="{FF2B5EF4-FFF2-40B4-BE49-F238E27FC236}">
                <a16:creationId xmlns:a16="http://schemas.microsoft.com/office/drawing/2014/main" id="{4461C31C-3BD3-490F-BD5C-7C27BCF036FD}"/>
              </a:ext>
            </a:extLst>
          </p:cNvPr>
          <p:cNvSpPr>
            <a:spLocks/>
          </p:cNvSpPr>
          <p:nvPr/>
        </p:nvSpPr>
        <p:spPr bwMode="auto">
          <a:xfrm rot="-5400000">
            <a:off x="4706938" y="92075"/>
            <a:ext cx="152400" cy="720725"/>
          </a:xfrm>
          <a:prstGeom prst="rightBrace">
            <a:avLst>
              <a:gd name="adj1" fmla="val 3941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1689" name="Line 13">
            <a:extLst>
              <a:ext uri="{FF2B5EF4-FFF2-40B4-BE49-F238E27FC236}">
                <a16:creationId xmlns:a16="http://schemas.microsoft.com/office/drawing/2014/main" id="{F019347C-3EDD-4F81-B5B5-6169D72625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21275" y="2570163"/>
            <a:ext cx="25400" cy="1349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1690" name="AutoShape 14">
            <a:extLst>
              <a:ext uri="{FF2B5EF4-FFF2-40B4-BE49-F238E27FC236}">
                <a16:creationId xmlns:a16="http://schemas.microsoft.com/office/drawing/2014/main" id="{945EE8FE-534D-4BDE-8011-79B364556CDD}"/>
              </a:ext>
            </a:extLst>
          </p:cNvPr>
          <p:cNvSpPr>
            <a:spLocks/>
          </p:cNvSpPr>
          <p:nvPr/>
        </p:nvSpPr>
        <p:spPr bwMode="auto">
          <a:xfrm rot="5715872">
            <a:off x="5072857" y="2307431"/>
            <a:ext cx="160338" cy="403225"/>
          </a:xfrm>
          <a:prstGeom prst="rightBrace">
            <a:avLst>
              <a:gd name="adj1" fmla="val 20957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1691" name="Text Box 15">
            <a:extLst>
              <a:ext uri="{FF2B5EF4-FFF2-40B4-BE49-F238E27FC236}">
                <a16:creationId xmlns:a16="http://schemas.microsoft.com/office/drawing/2014/main" id="{0E72CA95-7B77-4507-BCE2-91877BC0A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2825" y="1290638"/>
            <a:ext cx="77788" cy="13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kumimoji="0" lang="en-US" altLang="zh-CN" sz="1200" b="1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48" charset="-128"/>
              </a:rPr>
              <a:t>1</a:t>
            </a:r>
            <a:endParaRPr kumimoji="0" lang="en-US" altLang="zh-CN" sz="1300" b="1">
              <a:solidFill>
                <a:schemeClr val="bg1"/>
              </a:solidFill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71692" name="Text Box 19">
            <a:extLst>
              <a:ext uri="{FF2B5EF4-FFF2-40B4-BE49-F238E27FC236}">
                <a16:creationId xmlns:a16="http://schemas.microsoft.com/office/drawing/2014/main" id="{82B07B21-118A-41E3-9581-863784441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4413" y="5411788"/>
            <a:ext cx="77787" cy="13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kumimoji="0" lang="en-US" altLang="zh-CN" sz="1200" b="1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48" charset="-128"/>
              </a:rPr>
              <a:t>3</a:t>
            </a:r>
            <a:endParaRPr kumimoji="0" lang="en-US" altLang="zh-CN" sz="1300" b="1">
              <a:solidFill>
                <a:schemeClr val="bg1"/>
              </a:solidFill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71693" name="Oval 20">
            <a:extLst>
              <a:ext uri="{FF2B5EF4-FFF2-40B4-BE49-F238E27FC236}">
                <a16:creationId xmlns:a16="http://schemas.microsoft.com/office/drawing/2014/main" id="{265D1E92-A3CD-4EB8-BCB8-9C057EDE0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533775"/>
            <a:ext cx="165100" cy="165100"/>
          </a:xfrm>
          <a:prstGeom prst="ellipse">
            <a:avLst/>
          </a:prstGeom>
          <a:solidFill>
            <a:srgbClr val="0094D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1694" name="Text Box 22">
            <a:extLst>
              <a:ext uri="{FF2B5EF4-FFF2-40B4-BE49-F238E27FC236}">
                <a16:creationId xmlns:a16="http://schemas.microsoft.com/office/drawing/2014/main" id="{644DA35D-8ABF-49CA-8E6A-D58243938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3522663"/>
            <a:ext cx="77788" cy="13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kumimoji="0" lang="en-US" altLang="zh-CN" sz="1200" b="1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48" charset="-128"/>
              </a:rPr>
              <a:t>2</a:t>
            </a:r>
            <a:endParaRPr kumimoji="0" lang="en-US" altLang="zh-CN" sz="1300" b="1">
              <a:solidFill>
                <a:schemeClr val="bg1"/>
              </a:solidFill>
              <a:latin typeface="Times New Roman" panose="02020603050405020304" pitchFamily="18" charset="0"/>
              <a:ea typeface="ヒラギノ角ゴ Pro W3" pitchFamily="48" charset="-128"/>
            </a:endParaRPr>
          </a:p>
        </p:txBody>
      </p:sp>
      <p:sp>
        <p:nvSpPr>
          <p:cNvPr id="71695" name="Text Box 11">
            <a:extLst>
              <a:ext uri="{FF2B5EF4-FFF2-40B4-BE49-F238E27FC236}">
                <a16:creationId xmlns:a16="http://schemas.microsoft.com/office/drawing/2014/main" id="{6814656F-B528-49BA-AD7B-1FADC5E77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8788" y="130175"/>
            <a:ext cx="1598612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酶切位点</a:t>
            </a:r>
            <a:endParaRPr kumimoji="0" lang="en-US" altLang="zh-CN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1696" name="Text Box 13">
            <a:extLst>
              <a:ext uri="{FF2B5EF4-FFF2-40B4-BE49-F238E27FC236}">
                <a16:creationId xmlns:a16="http://schemas.microsoft.com/office/drawing/2014/main" id="{E89EEE44-42D8-46DE-AC72-6B09562ED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5050" y="2673350"/>
            <a:ext cx="1077913" cy="22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kumimoji="0"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黏末端</a:t>
            </a:r>
            <a:endParaRPr kumimoji="0" lang="en-US" altLang="zh-CN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1697" name="TextBox 4">
            <a:extLst>
              <a:ext uri="{FF2B5EF4-FFF2-40B4-BE49-F238E27FC236}">
                <a16:creationId xmlns:a16="http://schemas.microsoft.com/office/drawing/2014/main" id="{A0F6C13E-E36B-4DEB-9F40-B1E091DA4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1187450"/>
            <a:ext cx="23352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限制性核酸内切酶打破磷酸二酯键</a:t>
            </a:r>
          </a:p>
        </p:txBody>
      </p:sp>
      <p:sp>
        <p:nvSpPr>
          <p:cNvPr id="71698" name="TextBox 4">
            <a:extLst>
              <a:ext uri="{FF2B5EF4-FFF2-40B4-BE49-F238E27FC236}">
                <a16:creationId xmlns:a16="http://schemas.microsoft.com/office/drawing/2014/main" id="{32E1A557-4768-45DA-ABF0-78C60A3E2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384550"/>
            <a:ext cx="2335213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添加用相同的酶酶切的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片段</a:t>
            </a:r>
          </a:p>
        </p:txBody>
      </p:sp>
      <p:sp>
        <p:nvSpPr>
          <p:cNvPr id="71699" name="TextBox 4">
            <a:extLst>
              <a:ext uri="{FF2B5EF4-FFF2-40B4-BE49-F238E27FC236}">
                <a16:creationId xmlns:a16="http://schemas.microsoft.com/office/drawing/2014/main" id="{28CB2E52-9B0F-43F8-8CDE-B6035EFDD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4588" y="5029200"/>
            <a:ext cx="2335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碱基配对产生</a:t>
            </a:r>
          </a:p>
        </p:txBody>
      </p:sp>
      <p:sp>
        <p:nvSpPr>
          <p:cNvPr id="71700" name="TextBox 4">
            <a:extLst>
              <a:ext uri="{FF2B5EF4-FFF2-40B4-BE49-F238E27FC236}">
                <a16:creationId xmlns:a16="http://schemas.microsoft.com/office/drawing/2014/main" id="{3F8EBD55-769C-4533-B904-45976884A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075" y="5287963"/>
            <a:ext cx="23352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连接酶催化形成磷酸二酯键连接切口</a:t>
            </a:r>
          </a:p>
        </p:txBody>
      </p:sp>
      <p:sp>
        <p:nvSpPr>
          <p:cNvPr id="71701" name="TextBox 4">
            <a:extLst>
              <a:ext uri="{FF2B5EF4-FFF2-40B4-BE49-F238E27FC236}">
                <a16:creationId xmlns:a16="http://schemas.microsoft.com/office/drawing/2014/main" id="{7BF39585-7D65-4193-8A25-59AF17516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259513"/>
            <a:ext cx="2335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重组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分子产生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289F85C-EA4A-4718-AB43-6C1FB920A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46</a:t>
            </a:fld>
            <a:endParaRPr lang="en-US" altLang="zh-CN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3">
            <a:extLst>
              <a:ext uri="{FF2B5EF4-FFF2-40B4-BE49-F238E27FC236}">
                <a16:creationId xmlns:a16="http://schemas.microsoft.com/office/drawing/2014/main" id="{CACCC5AC-CCC2-41C0-A064-FCCE0CB1F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366963"/>
            <a:ext cx="85153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1" name="Rectangle 2">
            <a:extLst>
              <a:ext uri="{FF2B5EF4-FFF2-40B4-BE49-F238E27FC236}">
                <a16:creationId xmlns:a16="http://schemas.microsoft.com/office/drawing/2014/main" id="{B5BB7936-B3C0-4FB5-B082-574CDCAC9D8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4000"/>
            <a:ext cx="8534400" cy="508000"/>
          </a:xfrm>
        </p:spPr>
        <p:txBody>
          <a:bodyPr/>
          <a:lstStyle/>
          <a:p>
            <a:pPr marL="0" indent="0" algn="ctr" eaLnBrk="1" hangingPunct="1"/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连接酶连接两个互补的黏末端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3732" name="TextBox 4">
            <a:extLst>
              <a:ext uri="{FF2B5EF4-FFF2-40B4-BE49-F238E27FC236}">
                <a16:creationId xmlns:a16="http://schemas.microsoft.com/office/drawing/2014/main" id="{856E85A0-2A2F-4F65-88E4-2BD01DEF3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6025" y="2820988"/>
            <a:ext cx="11668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连接酶</a:t>
            </a:r>
          </a:p>
        </p:txBody>
      </p:sp>
      <p:sp>
        <p:nvSpPr>
          <p:cNvPr id="73733" name="TextBox 4">
            <a:extLst>
              <a:ext uri="{FF2B5EF4-FFF2-40B4-BE49-F238E27FC236}">
                <a16:creationId xmlns:a16="http://schemas.microsoft.com/office/drawing/2014/main" id="{886E51EF-1BDA-4D37-BDE3-979644DCB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2413" y="4008438"/>
            <a:ext cx="1905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400" b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EcoR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Ⅰ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片段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38EBF4F-1602-4A45-BFAF-A11EA6EDA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47</a:t>
            </a:fld>
            <a:endParaRPr lang="en-US" altLang="zh-CN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>
            <a:extLst>
              <a:ext uri="{FF2B5EF4-FFF2-40B4-BE49-F238E27FC236}">
                <a16:creationId xmlns:a16="http://schemas.microsoft.com/office/drawing/2014/main" id="{F9811AF9-B2B9-45DD-8AD1-9B991D24E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2476500"/>
            <a:ext cx="829627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Rectangle 2">
            <a:extLst>
              <a:ext uri="{FF2B5EF4-FFF2-40B4-BE49-F238E27FC236}">
                <a16:creationId xmlns:a16="http://schemas.microsoft.com/office/drawing/2014/main" id="{7D6B4E5A-C36D-4A02-8F60-2AD7BC6C4CD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4000"/>
            <a:ext cx="8534400" cy="508000"/>
          </a:xfrm>
        </p:spPr>
        <p:txBody>
          <a:bodyPr/>
          <a:lstStyle/>
          <a:p>
            <a:pPr marL="0" indent="0" algn="ctr" eaLnBrk="1" hangingPunct="1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连接酶连接两个平末端</a:t>
            </a:r>
            <a:endParaRPr lang="en-US" altLang="zh-CN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4756" name="TextBox 4">
            <a:extLst>
              <a:ext uri="{FF2B5EF4-FFF2-40B4-BE49-F238E27FC236}">
                <a16:creationId xmlns:a16="http://schemas.microsoft.com/office/drawing/2014/main" id="{6D6C7FB8-ECD4-4B76-AF7D-3FD561A53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5050" y="2725738"/>
            <a:ext cx="11668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连接酶</a:t>
            </a:r>
          </a:p>
        </p:txBody>
      </p:sp>
      <p:sp>
        <p:nvSpPr>
          <p:cNvPr id="74757" name="TextBox 4">
            <a:extLst>
              <a:ext uri="{FF2B5EF4-FFF2-40B4-BE49-F238E27FC236}">
                <a16:creationId xmlns:a16="http://schemas.microsoft.com/office/drawing/2014/main" id="{FD63EAC3-1113-4614-89A7-AE0CCFE5E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151313"/>
            <a:ext cx="1905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400" b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Hae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Ⅲ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片段</a:t>
            </a:r>
          </a:p>
        </p:txBody>
      </p:sp>
      <p:sp>
        <p:nvSpPr>
          <p:cNvPr id="74758" name="TextBox 4">
            <a:extLst>
              <a:ext uri="{FF2B5EF4-FFF2-40B4-BE49-F238E27FC236}">
                <a16:creationId xmlns:a16="http://schemas.microsoft.com/office/drawing/2014/main" id="{B3D82612-60E1-4408-B8C7-573716E53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15925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Alu Ⅰ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片段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2C2E804-AE30-4D92-9F46-DC30591AC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48</a:t>
            </a:fld>
            <a:endParaRPr lang="en-US" altLang="zh-CN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>
            <a:extLst>
              <a:ext uri="{FF2B5EF4-FFF2-40B4-BE49-F238E27FC236}">
                <a16:creationId xmlns:a16="http://schemas.microsoft.com/office/drawing/2014/main" id="{4D85135E-A2DC-41C2-86DB-518B9F507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19325"/>
            <a:ext cx="853440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9" name="Rectangle 2">
            <a:extLst>
              <a:ext uri="{FF2B5EF4-FFF2-40B4-BE49-F238E27FC236}">
                <a16:creationId xmlns:a16="http://schemas.microsoft.com/office/drawing/2014/main" id="{9AF4F2DA-62FD-46AE-A7DF-1BD23A6E6B1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4000"/>
            <a:ext cx="8534400" cy="508000"/>
          </a:xfrm>
        </p:spPr>
        <p:txBody>
          <a:bodyPr>
            <a:noAutofit/>
          </a:bodyPr>
          <a:lstStyle/>
          <a:p>
            <a:pPr marL="0" indent="0" algn="ctr" eaLnBrk="1" hangingPunct="1"/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连接酶连接平末端和黏末端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5780" name="TextBox 4">
            <a:extLst>
              <a:ext uri="{FF2B5EF4-FFF2-40B4-BE49-F238E27FC236}">
                <a16:creationId xmlns:a16="http://schemas.microsoft.com/office/drawing/2014/main" id="{057A6D66-4A01-4176-9CB0-72E066CDF3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2225" y="2535238"/>
            <a:ext cx="1166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1800" b="1">
                <a:latin typeface="黑体" panose="02010609060101010101" pitchFamily="49" charset="-122"/>
                <a:ea typeface="黑体" panose="02010609060101010101" pitchFamily="49" charset="-122"/>
              </a:rPr>
              <a:t>连接酶</a:t>
            </a:r>
          </a:p>
        </p:txBody>
      </p:sp>
      <p:sp>
        <p:nvSpPr>
          <p:cNvPr id="75781" name="TextBox 4">
            <a:extLst>
              <a:ext uri="{FF2B5EF4-FFF2-40B4-BE49-F238E27FC236}">
                <a16:creationId xmlns:a16="http://schemas.microsoft.com/office/drawing/2014/main" id="{E88FAF65-FD93-44D6-AD9D-F14CB4B36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4600" y="4595813"/>
            <a:ext cx="1905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400" b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Hae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Ⅲ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片段</a:t>
            </a:r>
          </a:p>
        </p:txBody>
      </p:sp>
      <p:sp>
        <p:nvSpPr>
          <p:cNvPr id="75782" name="TextBox 4">
            <a:extLst>
              <a:ext uri="{FF2B5EF4-FFF2-40B4-BE49-F238E27FC236}">
                <a16:creationId xmlns:a16="http://schemas.microsoft.com/office/drawing/2014/main" id="{BA8EEF46-9497-45E6-B63E-CDF69CBDC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42900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400" b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EcoR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Ⅰ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片段</a:t>
            </a:r>
          </a:p>
        </p:txBody>
      </p:sp>
      <p:sp>
        <p:nvSpPr>
          <p:cNvPr id="75783" name="TextBox 8">
            <a:extLst>
              <a:ext uri="{FF2B5EF4-FFF2-40B4-BE49-F238E27FC236}">
                <a16:creationId xmlns:a16="http://schemas.microsoft.com/office/drawing/2014/main" id="{21D49A2E-22F0-4DCF-BCED-90D6497A4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9788" y="2351088"/>
            <a:ext cx="13192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脱氧核糖核苷酸</a:t>
            </a:r>
          </a:p>
        </p:txBody>
      </p:sp>
      <p:sp>
        <p:nvSpPr>
          <p:cNvPr id="75784" name="TextBox 9">
            <a:extLst>
              <a:ext uri="{FF2B5EF4-FFF2-40B4-BE49-F238E27FC236}">
                <a16:creationId xmlns:a16="http://schemas.microsoft.com/office/drawing/2014/main" id="{AA2E51DA-3D64-4398-AB69-E17FDD6CE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9788" y="3025775"/>
            <a:ext cx="1319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聚合酶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6F468D6-35FE-42E4-B3F7-6884C2974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49</a:t>
            </a:fld>
            <a:endParaRPr lang="en-US" altLang="zh-C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1">
            <a:extLst>
              <a:ext uri="{FF2B5EF4-FFF2-40B4-BE49-F238E27FC236}">
                <a16:creationId xmlns:a16="http://schemas.microsoft.com/office/drawing/2014/main" id="{E3F48BF3-F8D4-4C48-AF71-04B1BDC366B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1469" y="87947"/>
            <a:ext cx="8229600" cy="609600"/>
          </a:xfrm>
        </p:spPr>
        <p:txBody>
          <a:bodyPr/>
          <a:lstStyle/>
          <a:p>
            <a:pPr algn="ctr"/>
            <a:r>
              <a:rPr lang="en-US" altLang="zh-CN" sz="28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Griffith’s experiment</a:t>
            </a:r>
            <a:endParaRPr lang="zh-CN" altLang="en-US" sz="2800" dirty="0">
              <a:solidFill>
                <a:srgbClr val="0070C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2291" name="图片 2">
            <a:extLst>
              <a:ext uri="{FF2B5EF4-FFF2-40B4-BE49-F238E27FC236}">
                <a16:creationId xmlns:a16="http://schemas.microsoft.com/office/drawing/2014/main" id="{05D9F5F0-6A55-438B-A1BF-0FE50AE13F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38200"/>
            <a:ext cx="7500938" cy="599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C98EFAD-D9A3-4235-AE08-FDEF25F5C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5</a:t>
            </a:fld>
            <a:endParaRPr lang="en-US" altLang="zh-CN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AAC577F5-B697-4388-98EB-209A4E81B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143000"/>
            <a:ext cx="8366125" cy="1303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分子通过一种被称为</a:t>
            </a: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转化（</a:t>
            </a:r>
            <a:r>
              <a:rPr kumimoji="0" lang="en-US" altLang="zh-CN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</a:t>
            </a: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的机制被引入到细菌中</a:t>
            </a:r>
            <a:endParaRPr kumimoji="0" lang="zh-CN" altLang="en-US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A7242B33-DFB1-4F17-8247-509E8B12B6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54000"/>
            <a:ext cx="8534400" cy="590931"/>
          </a:xfrm>
        </p:spPr>
        <p:txBody>
          <a:bodyPr/>
          <a:lstStyle/>
          <a:p>
            <a:pPr marL="0" indent="0" eaLnBrk="1" hangingPunct="1"/>
            <a:r>
              <a:rPr lang="zh-CN" altLang="en-US" dirty="0">
                <a:ea typeface="黑体" panose="02010609060101010101" pitchFamily="49" charset="-122"/>
              </a:rPr>
              <a:t>重组</a:t>
            </a:r>
            <a:r>
              <a:rPr lang="en-US" altLang="zh-CN" dirty="0">
                <a:ea typeface="黑体" panose="02010609060101010101" pitchFamily="49" charset="-122"/>
              </a:rPr>
              <a:t>DNA</a:t>
            </a:r>
            <a:r>
              <a:rPr lang="zh-CN" altLang="en-US" dirty="0">
                <a:ea typeface="黑体" panose="02010609060101010101" pitchFamily="49" charset="-122"/>
              </a:rPr>
              <a:t>分子可以在细菌中复制</a:t>
            </a:r>
            <a:endParaRPr lang="en-US" altLang="zh-CN" dirty="0">
              <a:ea typeface="黑体" panose="02010609060101010101" pitchFamily="49" charset="-122"/>
            </a:endParaRPr>
          </a:p>
        </p:txBody>
      </p:sp>
      <p:pic>
        <p:nvPicPr>
          <p:cNvPr id="76805" name="Picture 2">
            <a:extLst>
              <a:ext uri="{FF2B5EF4-FFF2-40B4-BE49-F238E27FC236}">
                <a16:creationId xmlns:a16="http://schemas.microsoft.com/office/drawing/2014/main" id="{19856203-535C-4B31-B1A0-241C4AC98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276600"/>
            <a:ext cx="849630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6" name="TextBox 4">
            <a:extLst>
              <a:ext uri="{FF2B5EF4-FFF2-40B4-BE49-F238E27FC236}">
                <a16:creationId xmlns:a16="http://schemas.microsoft.com/office/drawing/2014/main" id="{ED732757-43AF-4132-8B03-B3C6254A3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124200"/>
            <a:ext cx="1935856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片段</a:t>
            </a:r>
          </a:p>
        </p:txBody>
      </p:sp>
      <p:sp>
        <p:nvSpPr>
          <p:cNvPr id="76807" name="TextBox 4">
            <a:extLst>
              <a:ext uri="{FF2B5EF4-FFF2-40B4-BE49-F238E27FC236}">
                <a16:creationId xmlns:a16="http://schemas.microsoft.com/office/drawing/2014/main" id="{5E07238C-1EB0-4027-898E-564E27F66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971800"/>
            <a:ext cx="1935856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受体菌</a:t>
            </a:r>
          </a:p>
        </p:txBody>
      </p:sp>
      <p:sp>
        <p:nvSpPr>
          <p:cNvPr id="76808" name="TextBox 4">
            <a:extLst>
              <a:ext uri="{FF2B5EF4-FFF2-40B4-BE49-F238E27FC236}">
                <a16:creationId xmlns:a16="http://schemas.microsoft.com/office/drawing/2014/main" id="{6FD62DEB-E411-4465-B317-101E68FC5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4953000"/>
            <a:ext cx="1676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分子被细菌摄入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78E12B2-0F25-45B6-8517-ED798C4E8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50</a:t>
            </a:fld>
            <a:endParaRPr lang="en-US" altLang="zh-CN"/>
          </a:p>
        </p:txBody>
      </p:sp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4" descr="D:\Wei\教学\英文下载\Gene Control.files\14_1.jpg">
            <a:extLst>
              <a:ext uri="{FF2B5EF4-FFF2-40B4-BE49-F238E27FC236}">
                <a16:creationId xmlns:a16="http://schemas.microsoft.com/office/drawing/2014/main" id="{7FDA30F3-ACB6-4F2E-B986-7383C42C9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577" y="2737026"/>
            <a:ext cx="4433887" cy="392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317F6424-75AE-43B1-8A6D-600291E9A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25" y="1143000"/>
            <a:ext cx="8461375" cy="159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defRPr/>
            </a:pP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质粒（</a:t>
            </a:r>
            <a:r>
              <a:rPr kumimoji="0" lang="en-US" altLang="zh-CN" kern="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Plasmid</a:t>
            </a:r>
            <a:r>
              <a:rPr kumimoji="0" lang="zh-CN" altLang="en-US" kern="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kumimoji="0" lang="zh-CN" altLang="en-US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是独立于细菌染色体外能够进行自主复制的遗传单位，大多数是环状</a:t>
            </a:r>
            <a:r>
              <a:rPr kumimoji="0" lang="en-US" altLang="zh-CN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分子，少部分为</a:t>
            </a:r>
            <a:r>
              <a:rPr kumimoji="0" lang="en-US" altLang="zh-CN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RNA</a:t>
            </a:r>
            <a:endParaRPr kumimoji="0" lang="zh-CN" altLang="en-US" kern="0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8852" name="Rectangle 2">
            <a:extLst>
              <a:ext uri="{FF2B5EF4-FFF2-40B4-BE49-F238E27FC236}">
                <a16:creationId xmlns:a16="http://schemas.microsoft.com/office/drawing/2014/main" id="{9743F57B-8D6D-4D3C-A8B1-5E83F1EAD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534400" cy="646331"/>
          </a:xfrm>
        </p:spPr>
        <p:txBody>
          <a:bodyPr/>
          <a:lstStyle/>
          <a:p>
            <a:pPr marL="0" indent="0" eaLnBrk="1" hangingPunct="1"/>
            <a:r>
              <a:rPr lang="zh-CN" altLang="en-US" sz="4000">
                <a:latin typeface="微软雅黑" panose="020B0503020204020204" pitchFamily="34" charset="-122"/>
              </a:rPr>
              <a:t>质粒可作为载体克隆</a:t>
            </a:r>
            <a:r>
              <a:rPr lang="en-US" altLang="zh-CN" sz="4000">
                <a:latin typeface="微软雅黑" panose="020B0503020204020204" pitchFamily="34" charset="-122"/>
              </a:rPr>
              <a:t>DNA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1C74DA5-3589-47E4-9FFD-7B9DCEBB8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332809"/>
            <a:ext cx="4087177" cy="275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4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裸露、结构简单、独立于细菌拟核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之外的双链环状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</a:t>
            </a:r>
          </a:p>
          <a:p>
            <a:pPr>
              <a:spcBef>
                <a:spcPct val="4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自我复制能力；</a:t>
            </a:r>
          </a:p>
          <a:p>
            <a:pPr>
              <a:spcBef>
                <a:spcPct val="4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可插入外源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片段；</a:t>
            </a:r>
          </a:p>
          <a:p>
            <a:pPr>
              <a:spcBef>
                <a:spcPct val="4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标记基因。</a:t>
            </a:r>
            <a:endParaRPr lang="zh-CN" altLang="en-US" sz="24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>
            <a:extLst>
              <a:ext uri="{FF2B5EF4-FFF2-40B4-BE49-F238E27FC236}">
                <a16:creationId xmlns:a16="http://schemas.microsoft.com/office/drawing/2014/main" id="{BB7CE7EB-764F-4A21-A31C-391C6B0F1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1752600"/>
            <a:ext cx="8486775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TextBox 4">
            <a:extLst>
              <a:ext uri="{FF2B5EF4-FFF2-40B4-BE49-F238E27FC236}">
                <a16:creationId xmlns:a16="http://schemas.microsoft.com/office/drawing/2014/main" id="{C23BD602-2959-4AEA-AC99-659782100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1227138"/>
            <a:ext cx="2667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环状双链质粒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（克隆载体）</a:t>
            </a:r>
          </a:p>
        </p:txBody>
      </p:sp>
      <p:sp>
        <p:nvSpPr>
          <p:cNvPr id="79876" name="TextBox 4">
            <a:extLst>
              <a:ext uri="{FF2B5EF4-FFF2-40B4-BE49-F238E27FC236}">
                <a16:creationId xmlns:a16="http://schemas.microsoft.com/office/drawing/2014/main" id="{6F5586CE-B3B2-4819-9797-EBB610142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971800"/>
            <a:ext cx="1905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限制性核酸酶进行酶切</a:t>
            </a:r>
          </a:p>
        </p:txBody>
      </p:sp>
      <p:sp>
        <p:nvSpPr>
          <p:cNvPr id="79877" name="TextBox 4">
            <a:extLst>
              <a:ext uri="{FF2B5EF4-FFF2-40B4-BE49-F238E27FC236}">
                <a16:creationId xmlns:a16="http://schemas.microsoft.com/office/drawing/2014/main" id="{D979487E-C45A-4E0F-9B4C-14C8D51AC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931863"/>
            <a:ext cx="19081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待克隆的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基因片段</a:t>
            </a:r>
          </a:p>
        </p:txBody>
      </p:sp>
      <p:sp>
        <p:nvSpPr>
          <p:cNvPr id="79878" name="TextBox 4">
            <a:extLst>
              <a:ext uri="{FF2B5EF4-FFF2-40B4-BE49-F238E27FC236}">
                <a16:creationId xmlns:a16="http://schemas.microsoft.com/office/drawing/2014/main" id="{C1C36CB8-7955-44FB-BBB1-28B56E892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7963" y="2971800"/>
            <a:ext cx="16732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连接酶共价连接</a:t>
            </a:r>
          </a:p>
        </p:txBody>
      </p:sp>
      <p:sp>
        <p:nvSpPr>
          <p:cNvPr id="79879" name="TextBox 4">
            <a:extLst>
              <a:ext uri="{FF2B5EF4-FFF2-40B4-BE49-F238E27FC236}">
                <a16:creationId xmlns:a16="http://schemas.microsoft.com/office/drawing/2014/main" id="{E0951B4C-088E-4716-9301-0B553DD2F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1595438"/>
            <a:ext cx="1905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重组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9880" name="Rectangle 2">
            <a:extLst>
              <a:ext uri="{FF2B5EF4-FFF2-40B4-BE49-F238E27FC236}">
                <a16:creationId xmlns:a16="http://schemas.microsoft.com/office/drawing/2014/main" id="{A4A37A76-8A39-4FC4-8023-8823D4E3127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28588"/>
            <a:ext cx="8534400" cy="508000"/>
          </a:xfrm>
        </p:spPr>
        <p:txBody>
          <a:bodyPr/>
          <a:lstStyle/>
          <a:p>
            <a:pPr marL="0" indent="0" algn="ctr" eaLnBrk="1" hangingPunct="1"/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目的基因插入质粒载体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>
            <a:extLst>
              <a:ext uri="{FF2B5EF4-FFF2-40B4-BE49-F238E27FC236}">
                <a16:creationId xmlns:a16="http://schemas.microsoft.com/office/drawing/2014/main" id="{4D277CB3-C37A-4317-A4D9-B354278A0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2062163"/>
            <a:ext cx="825817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7" name="TextBox 4">
            <a:extLst>
              <a:ext uri="{FF2B5EF4-FFF2-40B4-BE49-F238E27FC236}">
                <a16:creationId xmlns:a16="http://schemas.microsoft.com/office/drawing/2014/main" id="{625374D7-1D1F-4705-93C4-55EE5C1DE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55470"/>
            <a:ext cx="3276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转入细菌细胞内的双链重组质粒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endParaRPr lang="zh-CN" altLang="en-US" sz="24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7828" name="TextBox 4">
            <a:extLst>
              <a:ext uri="{FF2B5EF4-FFF2-40B4-BE49-F238E27FC236}">
                <a16:creationId xmlns:a16="http://schemas.microsoft.com/office/drawing/2014/main" id="{E339DFDF-ABC3-419E-A5C6-3C443F8E6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503738"/>
            <a:ext cx="838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细菌</a:t>
            </a:r>
          </a:p>
        </p:txBody>
      </p:sp>
      <p:sp>
        <p:nvSpPr>
          <p:cNvPr id="77829" name="TextBox 4">
            <a:extLst>
              <a:ext uri="{FF2B5EF4-FFF2-40B4-BE49-F238E27FC236}">
                <a16:creationId xmlns:a16="http://schemas.microsoft.com/office/drawing/2014/main" id="{D61F5B6A-0D09-4ADD-93D6-E9F698D369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4556125"/>
            <a:ext cx="20367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细胞培养产生上亿个新细菌</a:t>
            </a:r>
          </a:p>
        </p:txBody>
      </p:sp>
      <p:sp>
        <p:nvSpPr>
          <p:cNvPr id="77830" name="TextBox 4">
            <a:extLst>
              <a:ext uri="{FF2B5EF4-FFF2-40B4-BE49-F238E27FC236}">
                <a16:creationId xmlns:a16="http://schemas.microsoft.com/office/drawing/2014/main" id="{0748B1FC-85C3-4056-96DD-DB042B1BF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579938"/>
            <a:ext cx="2667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裂解细菌中分离纯化出多拷贝质粒</a:t>
            </a:r>
          </a:p>
        </p:txBody>
      </p:sp>
      <p:sp>
        <p:nvSpPr>
          <p:cNvPr id="77831" name="Rectangle 2">
            <a:extLst>
              <a:ext uri="{FF2B5EF4-FFF2-40B4-BE49-F238E27FC236}">
                <a16:creationId xmlns:a16="http://schemas.microsoft.com/office/drawing/2014/main" id="{CD486893-1BDA-4E7F-93EA-0674C34220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254000"/>
            <a:ext cx="8686800" cy="508000"/>
          </a:xfrm>
        </p:spPr>
        <p:txBody>
          <a:bodyPr/>
          <a:lstStyle/>
          <a:p>
            <a:pPr marL="0" indent="0" algn="ctr" eaLnBrk="1" hangingPunct="1"/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重组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分子通过转化在细菌中克隆多拷贝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1D96AB6-8177-474F-AADB-EC2E3E95E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53</a:t>
            </a:fld>
            <a:endParaRPr lang="en-US" altLang="zh-CN"/>
          </a:p>
        </p:txBody>
      </p:sp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AA906688-E45A-4C6E-BEB6-A6E1B4B58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143000"/>
            <a:ext cx="8232775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具有复制起点</a:t>
            </a:r>
            <a:r>
              <a:rPr kumimoji="0" lang="en-US" altLang="zh-CN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序列（</a:t>
            </a:r>
            <a:r>
              <a:rPr kumimoji="0" lang="en-US" altLang="zh-CN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Origin sequence</a:t>
            </a: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携带筛选标记，通常为抗生素抗性基因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有多克隆位点，即能够被多种限制性核酸内切酶酶切的位点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具有较小的相对分子量和多拷贝数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安全性</a:t>
            </a: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AF28454D-3DC1-4C4A-B93D-1582519A56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012" y="228600"/>
            <a:ext cx="8534400" cy="646331"/>
          </a:xfrm>
        </p:spPr>
        <p:txBody>
          <a:bodyPr/>
          <a:lstStyle/>
          <a:p>
            <a:pPr marL="0" indent="0" eaLnBrk="1" hangingPunct="1"/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怎样的质粒可以作为载体</a:t>
            </a:r>
            <a:endParaRPr lang="en-US" altLang="zh-CN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94CE29D-2EAC-4F81-8887-B81BB3C08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25" y="1219200"/>
            <a:ext cx="8080375" cy="27432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4E8242-4999-4BAF-9A4D-1F7DFC9BF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3429000"/>
            <a:ext cx="4495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质粒成为载体的必备条件！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35538F-883D-4B2C-B58A-BEC99242A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54</a:t>
            </a:fld>
            <a:endParaRPr lang="en-US" altLang="zh-CN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>
            <a:extLst>
              <a:ext uri="{FF2B5EF4-FFF2-40B4-BE49-F238E27FC236}">
                <a16:creationId xmlns:a16="http://schemas.microsoft.com/office/drawing/2014/main" id="{D0385852-5222-4E8A-9D43-29B1B92AC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1733550"/>
            <a:ext cx="58674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3" name="TextBox 4">
            <a:extLst>
              <a:ext uri="{FF2B5EF4-FFF2-40B4-BE49-F238E27FC236}">
                <a16:creationId xmlns:a16="http://schemas.microsoft.com/office/drawing/2014/main" id="{4048CC57-A874-42B8-AFEC-4B84F5002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8425" y="5099050"/>
            <a:ext cx="37369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筛选标记基因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（氨苄青霉素抗性基因）</a:t>
            </a:r>
          </a:p>
        </p:txBody>
      </p:sp>
      <p:sp>
        <p:nvSpPr>
          <p:cNvPr id="81924" name="TextBox 4">
            <a:extLst>
              <a:ext uri="{FF2B5EF4-FFF2-40B4-BE49-F238E27FC236}">
                <a16:creationId xmlns:a16="http://schemas.microsoft.com/office/drawing/2014/main" id="{110264BD-E7A3-462C-9221-C70E26FD7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0025" y="1368425"/>
            <a:ext cx="154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复制起点</a:t>
            </a:r>
          </a:p>
        </p:txBody>
      </p:sp>
      <p:sp>
        <p:nvSpPr>
          <p:cNvPr id="81925" name="TextBox 4">
            <a:extLst>
              <a:ext uri="{FF2B5EF4-FFF2-40B4-BE49-F238E27FC236}">
                <a16:creationId xmlns:a16="http://schemas.microsoft.com/office/drawing/2014/main" id="{62BB8977-E1E3-456D-BEB7-1B459A309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867275"/>
            <a:ext cx="1957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多克隆位点</a:t>
            </a:r>
          </a:p>
        </p:txBody>
      </p:sp>
      <p:sp>
        <p:nvSpPr>
          <p:cNvPr id="81926" name="Rectangle 2">
            <a:extLst>
              <a:ext uri="{FF2B5EF4-FFF2-40B4-BE49-F238E27FC236}">
                <a16:creationId xmlns:a16="http://schemas.microsoft.com/office/drawing/2014/main" id="{F0DD16B2-DE0E-4E87-ADB9-03AEB964B99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4000"/>
            <a:ext cx="8534400" cy="646331"/>
          </a:xfrm>
        </p:spPr>
        <p:txBody>
          <a:bodyPr/>
          <a:lstStyle/>
          <a:p>
            <a:pPr marL="0" indent="0" algn="ctr" eaLnBrk="1" hangingPunct="1"/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质粒克隆载体</a:t>
            </a:r>
            <a:endParaRPr lang="en-US" altLang="zh-CN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0025584-85A3-4D64-8B6D-7C3ADFDD3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55</a:t>
            </a:fld>
            <a:endParaRPr lang="en-US" altLang="zh-CN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5348A082-4425-4EF1-AB3D-103A4F9266C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4000"/>
            <a:ext cx="8534400" cy="646331"/>
          </a:xfrm>
        </p:spPr>
        <p:txBody>
          <a:bodyPr/>
          <a:lstStyle/>
          <a:p>
            <a:pPr marL="0" indent="0" algn="ctr" eaLnBrk="1" hangingPunct="1"/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质粒克隆载体</a:t>
            </a:r>
            <a:endParaRPr lang="en-US" altLang="zh-CN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2948" name="Picture 2">
            <a:extLst>
              <a:ext uri="{FF2B5EF4-FFF2-40B4-BE49-F238E27FC236}">
                <a16:creationId xmlns:a16="http://schemas.microsoft.com/office/drawing/2014/main" id="{BEDE2A82-9314-46A3-A5C0-509357221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143000"/>
            <a:ext cx="5272088" cy="4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9" name="TextBox 4">
            <a:extLst>
              <a:ext uri="{FF2B5EF4-FFF2-40B4-BE49-F238E27FC236}">
                <a16:creationId xmlns:a16="http://schemas.microsoft.com/office/drawing/2014/main" id="{C581E540-306E-478A-994A-D9507AD69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0300" y="2617788"/>
            <a:ext cx="3200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多克隆位点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（位于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lacZ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基因内）</a:t>
            </a:r>
          </a:p>
        </p:txBody>
      </p:sp>
      <p:sp>
        <p:nvSpPr>
          <p:cNvPr id="82950" name="TextBox 4">
            <a:extLst>
              <a:ext uri="{FF2B5EF4-FFF2-40B4-BE49-F238E27FC236}">
                <a16:creationId xmlns:a16="http://schemas.microsoft.com/office/drawing/2014/main" id="{0C397778-B0B4-4BDC-BBDF-021FA9846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667000"/>
            <a:ext cx="1752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Symbol" panose="05050102010706020507" pitchFamily="18" charset="2"/>
              </a:rPr>
              <a:t>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Symbol" panose="05050102010706020507" pitchFamily="18" charset="2"/>
              </a:rPr>
              <a:t>半乳糖苷酶基因 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82951" name="直接箭头连接符 2">
            <a:extLst>
              <a:ext uri="{FF2B5EF4-FFF2-40B4-BE49-F238E27FC236}">
                <a16:creationId xmlns:a16="http://schemas.microsoft.com/office/drawing/2014/main" id="{B4A192CE-AB20-4066-B9E6-CF83B117146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334000" y="2590800"/>
            <a:ext cx="304800" cy="2286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952" name="矩形 1">
            <a:extLst>
              <a:ext uri="{FF2B5EF4-FFF2-40B4-BE49-F238E27FC236}">
                <a16:creationId xmlns:a16="http://schemas.microsoft.com/office/drawing/2014/main" id="{3C1B51E2-64AD-4CA6-873C-8E97B106F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207125"/>
            <a:ext cx="6096000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通常用作载体的质粒都是人工改造过的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09EBD2F-02F1-4F21-873E-2745E3410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56</a:t>
            </a:fld>
            <a:endParaRPr lang="en-US" altLang="zh-CN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FA8ED92-4473-45EF-BA4C-E86B6B9E5A46}"/>
              </a:ext>
            </a:extLst>
          </p:cNvPr>
          <p:cNvSpPr/>
          <p:nvPr/>
        </p:nvSpPr>
        <p:spPr>
          <a:xfrm>
            <a:off x="2633007" y="304800"/>
            <a:ext cx="3877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33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常用基因工程载体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9290DEF2-9B0A-4A6B-8A9A-E0A484A5E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479872"/>
              </p:ext>
            </p:extLst>
          </p:nvPr>
        </p:nvGraphicFramePr>
        <p:xfrm>
          <a:off x="228599" y="1143000"/>
          <a:ext cx="8686800" cy="4953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3201">
                  <a:extLst>
                    <a:ext uri="{9D8B030D-6E8A-4147-A177-3AD203B41FA5}">
                      <a16:colId xmlns:a16="http://schemas.microsoft.com/office/drawing/2014/main" val="325898406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93027250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473663011"/>
                    </a:ext>
                  </a:extLst>
                </a:gridCol>
              </a:tblGrid>
              <a:tr h="57984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载体</a:t>
                      </a:r>
                      <a:endParaRPr lang="zh-CN" altLang="en-US" sz="32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插入片段大小</a:t>
                      </a:r>
                      <a:endParaRPr lang="zh-CN" altLang="en-US" sz="32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9988059"/>
                  </a:ext>
                </a:extLst>
              </a:tr>
              <a:tr h="944153">
                <a:tc>
                  <a:txBody>
                    <a:bodyPr/>
                    <a:lstStyle/>
                    <a:p>
                      <a:r>
                        <a:rPr lang="zh-CN" altLang="en-US" sz="28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质粒</a:t>
                      </a:r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10kb</a:t>
                      </a:r>
                      <a:r>
                        <a:rPr lang="zh-CN" altLang="en-US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以下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815124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800" b="1" kern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噬菌体载体</a:t>
                      </a:r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插入型：不到</a:t>
                      </a:r>
                      <a:r>
                        <a:rPr lang="en-US" altLang="zh-CN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10kb</a:t>
                      </a:r>
                    </a:p>
                    <a:p>
                      <a:r>
                        <a:rPr lang="zh-CN" altLang="en-US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置换型：</a:t>
                      </a:r>
                      <a:r>
                        <a:rPr lang="en-US" altLang="zh-CN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20~25kb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8949459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800" b="1" kern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酵母人工染色体</a:t>
                      </a:r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100-1000kb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2820103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800" b="1" kern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病毒载体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28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腺病毒载体：最多</a:t>
                      </a:r>
                      <a:r>
                        <a:rPr lang="en-US" altLang="zh-CN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35kb</a:t>
                      </a:r>
                    </a:p>
                    <a:p>
                      <a:r>
                        <a:rPr lang="zh-CN" altLang="en-US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慢病毒载体：小于</a:t>
                      </a:r>
                      <a:r>
                        <a:rPr lang="en-US" altLang="zh-CN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8kb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7754529"/>
                  </a:ext>
                </a:extLst>
              </a:tr>
            </a:tbl>
          </a:graphicData>
        </a:graphic>
      </p:graphicFrame>
      <p:pic>
        <p:nvPicPr>
          <p:cNvPr id="6" name="Picture 6" descr="Adenovirus-450">
            <a:extLst>
              <a:ext uri="{FF2B5EF4-FFF2-40B4-BE49-F238E27FC236}">
                <a16:creationId xmlns:a16="http://schemas.microsoft.com/office/drawing/2014/main" id="{D3B7AF70-BD33-478A-8AED-B72BD274C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098" y="4956925"/>
            <a:ext cx="903288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VIRUS-HIV-structure-500">
            <a:extLst>
              <a:ext uri="{FF2B5EF4-FFF2-40B4-BE49-F238E27FC236}">
                <a16:creationId xmlns:a16="http://schemas.microsoft.com/office/drawing/2014/main" id="{4352E954-FED7-44BF-8713-CBEFC6B72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185" y="4960177"/>
            <a:ext cx="922730" cy="9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bacteriophage-T4-400">
            <a:extLst>
              <a:ext uri="{FF2B5EF4-FFF2-40B4-BE49-F238E27FC236}">
                <a16:creationId xmlns:a16="http://schemas.microsoft.com/office/drawing/2014/main" id="{643DA009-C600-435B-B5C6-365C572FF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84" b="38945"/>
          <a:stretch>
            <a:fillRect/>
          </a:stretch>
        </p:blipFill>
        <p:spPr bwMode="auto">
          <a:xfrm>
            <a:off x="3665505" y="2711531"/>
            <a:ext cx="811191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74835df786eee708bc31098e">
            <a:extLst>
              <a:ext uri="{FF2B5EF4-FFF2-40B4-BE49-F238E27FC236}">
                <a16:creationId xmlns:a16="http://schemas.microsoft.com/office/drawing/2014/main" id="{D51879DE-2486-433F-99A0-41720C32C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192" y="3818988"/>
            <a:ext cx="895194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4" name="Picture 2">
            <a:extLst>
              <a:ext uri="{FF2B5EF4-FFF2-40B4-BE49-F238E27FC236}">
                <a16:creationId xmlns:a16="http://schemas.microsoft.com/office/drawing/2014/main" id="{11360247-C1CB-4316-85FC-D87E00734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3810253"/>
            <a:ext cx="1104900" cy="100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196" name="Picture 4">
            <a:extLst>
              <a:ext uri="{FF2B5EF4-FFF2-40B4-BE49-F238E27FC236}">
                <a16:creationId xmlns:a16="http://schemas.microsoft.com/office/drawing/2014/main" id="{D509CAB5-51B6-40C8-A516-E1963D3B82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" r="21000" b="6211"/>
          <a:stretch/>
        </p:blipFill>
        <p:spPr bwMode="auto">
          <a:xfrm>
            <a:off x="3516387" y="1753587"/>
            <a:ext cx="1109428" cy="88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EA7C08B-1137-46DC-B7E8-1BCC56595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57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71268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355" name="AutoShape 3">
            <a:extLst>
              <a:ext uri="{FF2B5EF4-FFF2-40B4-BE49-F238E27FC236}">
                <a16:creationId xmlns:a16="http://schemas.microsoft.com/office/drawing/2014/main" id="{3B7BA815-1484-4EC0-AFE0-DB28ACDF9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2238" y="2122488"/>
            <a:ext cx="228600" cy="685800"/>
          </a:xfrm>
          <a:prstGeom prst="downArrow">
            <a:avLst>
              <a:gd name="adj1" fmla="val 50000"/>
              <a:gd name="adj2" fmla="val 750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612356" name="AutoShape 4">
            <a:extLst>
              <a:ext uri="{FF2B5EF4-FFF2-40B4-BE49-F238E27FC236}">
                <a16:creationId xmlns:a16="http://schemas.microsoft.com/office/drawing/2014/main" id="{2FDBBD0D-0B27-4E8C-A2B1-A353A8739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3524250"/>
            <a:ext cx="228600" cy="685800"/>
          </a:xfrm>
          <a:prstGeom prst="downArrow">
            <a:avLst>
              <a:gd name="adj1" fmla="val 50000"/>
              <a:gd name="adj2" fmla="val 750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612357" name="AutoShape 5">
            <a:extLst>
              <a:ext uri="{FF2B5EF4-FFF2-40B4-BE49-F238E27FC236}">
                <a16:creationId xmlns:a16="http://schemas.microsoft.com/office/drawing/2014/main" id="{6CB5A4A8-6A52-4688-ABBB-7833863F1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895850"/>
            <a:ext cx="228600" cy="685800"/>
          </a:xfrm>
          <a:prstGeom prst="downArrow">
            <a:avLst>
              <a:gd name="adj1" fmla="val 50000"/>
              <a:gd name="adj2" fmla="val 750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612359" name="Rectangle 7">
            <a:extLst>
              <a:ext uri="{FF2B5EF4-FFF2-40B4-BE49-F238E27FC236}">
                <a16:creationId xmlns:a16="http://schemas.microsoft.com/office/drawing/2014/main" id="{6983BABE-EAF6-4F0D-A10C-1DE95E8A4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0" y="1466850"/>
            <a:ext cx="480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、获取目的基因</a:t>
            </a:r>
          </a:p>
        </p:txBody>
      </p:sp>
      <p:sp>
        <p:nvSpPr>
          <p:cNvPr id="612360" name="Text Box 8">
            <a:extLst>
              <a:ext uri="{FF2B5EF4-FFF2-40B4-BE49-F238E27FC236}">
                <a16:creationId xmlns:a16="http://schemas.microsoft.com/office/drawing/2014/main" id="{7DF70185-8FE1-4DF1-8FD2-B6A97D805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275" y="2868613"/>
            <a:ext cx="6324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kumimoji="0"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、构建表达载体</a:t>
            </a:r>
          </a:p>
        </p:txBody>
      </p:sp>
      <p:sp>
        <p:nvSpPr>
          <p:cNvPr id="612361" name="Text Box 9">
            <a:extLst>
              <a:ext uri="{FF2B5EF4-FFF2-40B4-BE49-F238E27FC236}">
                <a16:creationId xmlns:a16="http://schemas.microsoft.com/office/drawing/2014/main" id="{1CA80BFE-83AC-4378-A69C-F1276E308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4240213"/>
            <a:ext cx="7086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kumimoji="0"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、导入受体细胞</a:t>
            </a:r>
          </a:p>
        </p:txBody>
      </p:sp>
      <p:sp>
        <p:nvSpPr>
          <p:cNvPr id="612362" name="Text Box 10">
            <a:extLst>
              <a:ext uri="{FF2B5EF4-FFF2-40B4-BE49-F238E27FC236}">
                <a16:creationId xmlns:a16="http://schemas.microsoft.com/office/drawing/2014/main" id="{B58E13FC-4421-4EA0-A89C-25FE93E99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657850"/>
            <a:ext cx="6019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kumimoji="0"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、目的基因的检测与鉴定</a:t>
            </a:r>
          </a:p>
        </p:txBody>
      </p:sp>
      <p:grpSp>
        <p:nvGrpSpPr>
          <p:cNvPr id="2" name="组合 26">
            <a:extLst>
              <a:ext uri="{FF2B5EF4-FFF2-40B4-BE49-F238E27FC236}">
                <a16:creationId xmlns:a16="http://schemas.microsoft.com/office/drawing/2014/main" id="{F7D4B596-5E7F-4865-87D1-F0307DD46ABD}"/>
              </a:ext>
            </a:extLst>
          </p:cNvPr>
          <p:cNvGrpSpPr>
            <a:grpSpLocks/>
          </p:cNvGrpSpPr>
          <p:nvPr/>
        </p:nvGrpSpPr>
        <p:grpSpPr bwMode="auto">
          <a:xfrm>
            <a:off x="7000875" y="1357313"/>
            <a:ext cx="1500188" cy="4953000"/>
            <a:chOff x="7000892" y="1357298"/>
            <a:chExt cx="1500198" cy="4953506"/>
          </a:xfrm>
        </p:grpSpPr>
        <p:sp>
          <p:nvSpPr>
            <p:cNvPr id="83987" name="TextBox 10">
              <a:extLst>
                <a:ext uri="{FF2B5EF4-FFF2-40B4-BE49-F238E27FC236}">
                  <a16:creationId xmlns:a16="http://schemas.microsoft.com/office/drawing/2014/main" id="{66C315DF-590B-4B05-A222-C249104537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0892" y="1357298"/>
              <a:ext cx="1500198" cy="63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kumimoji="0" lang="zh-CN" altLang="en-US" sz="2800" b="1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“分”</a:t>
              </a:r>
              <a:endParaRPr kumimoji="0" lang="en-US" altLang="zh-CN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3988" name="矩形 11">
              <a:extLst>
                <a:ext uri="{FF2B5EF4-FFF2-40B4-BE49-F238E27FC236}">
                  <a16:creationId xmlns:a16="http://schemas.microsoft.com/office/drawing/2014/main" id="{46F0CE6F-BEA4-4E2E-B10D-A3C75744E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3768" y="2500306"/>
              <a:ext cx="1266693" cy="63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kumimoji="0" lang="zh-CN" altLang="en-US" sz="2800" b="1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“切”</a:t>
              </a:r>
              <a:endParaRPr kumimoji="0" lang="en-US" altLang="zh-CN" sz="28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3989" name="矩形 12">
              <a:extLst>
                <a:ext uri="{FF2B5EF4-FFF2-40B4-BE49-F238E27FC236}">
                  <a16:creationId xmlns:a16="http://schemas.microsoft.com/office/drawing/2014/main" id="{2E4E02DD-D122-4D15-9766-CD12EE8A81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3768" y="3071810"/>
              <a:ext cx="1266692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kumimoji="0" lang="zh-CN" altLang="en-US" sz="2800" b="1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“接”</a:t>
              </a:r>
              <a:endParaRPr kumimoji="0" lang="en-US" altLang="zh-CN" sz="28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3990" name="矩形 13">
              <a:extLst>
                <a:ext uri="{FF2B5EF4-FFF2-40B4-BE49-F238E27FC236}">
                  <a16:creationId xmlns:a16="http://schemas.microsoft.com/office/drawing/2014/main" id="{0C3C9CFE-2630-42F6-AAA4-ADBD1BE22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2959" y="4143380"/>
              <a:ext cx="1266692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kumimoji="0" lang="zh-CN" altLang="en-US" sz="2800" b="1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“转”</a:t>
              </a:r>
              <a:endParaRPr kumimoji="0" lang="en-US" altLang="zh-CN" sz="28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3991" name="矩形 14">
              <a:extLst>
                <a:ext uri="{FF2B5EF4-FFF2-40B4-BE49-F238E27FC236}">
                  <a16:creationId xmlns:a16="http://schemas.microsoft.com/office/drawing/2014/main" id="{53AE2077-59FE-4B19-8494-8AEBBFD638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15206" y="5572140"/>
              <a:ext cx="1266692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kumimoji="0" lang="zh-CN" altLang="en-US" sz="2800" b="1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“筛”</a:t>
              </a:r>
            </a:p>
          </p:txBody>
        </p:sp>
        <p:cxnSp>
          <p:nvCxnSpPr>
            <p:cNvPr id="83992" name="直接箭头连接符 23">
              <a:extLst>
                <a:ext uri="{FF2B5EF4-FFF2-40B4-BE49-F238E27FC236}">
                  <a16:creationId xmlns:a16="http://schemas.microsoft.com/office/drawing/2014/main" id="{2EB3FCEC-F7AC-4080-ACE0-ED94EB9DAC6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573190" y="2285198"/>
              <a:ext cx="428628" cy="1588"/>
            </a:xfrm>
            <a:prstGeom prst="straightConnector1">
              <a:avLst/>
            </a:prstGeom>
            <a:noFill/>
            <a:ln w="38100" cap="sq" algn="ctr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93" name="直接箭头连接符 24">
              <a:extLst>
                <a:ext uri="{FF2B5EF4-FFF2-40B4-BE49-F238E27FC236}">
                  <a16:creationId xmlns:a16="http://schemas.microsoft.com/office/drawing/2014/main" id="{4C9D76B3-FEC2-470E-BFCD-8DBE0F9C758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573190" y="3999710"/>
              <a:ext cx="428628" cy="1588"/>
            </a:xfrm>
            <a:prstGeom prst="straightConnector1">
              <a:avLst/>
            </a:prstGeom>
            <a:noFill/>
            <a:ln w="38100" cap="sq" algn="ctr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94" name="直接箭头连接符 25">
              <a:extLst>
                <a:ext uri="{FF2B5EF4-FFF2-40B4-BE49-F238E27FC236}">
                  <a16:creationId xmlns:a16="http://schemas.microsoft.com/office/drawing/2014/main" id="{6209E3D7-409F-4F21-AD51-7DADE1A1B4E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573190" y="5214156"/>
              <a:ext cx="428628" cy="1588"/>
            </a:xfrm>
            <a:prstGeom prst="straightConnector1">
              <a:avLst/>
            </a:prstGeom>
            <a:noFill/>
            <a:ln w="38100" cap="sq" algn="ctr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0" name="Rectangle 2">
            <a:extLst>
              <a:ext uri="{FF2B5EF4-FFF2-40B4-BE49-F238E27FC236}">
                <a16:creationId xmlns:a16="http://schemas.microsoft.com/office/drawing/2014/main" id="{ACA4F6BB-563B-4E90-81AB-D43DF044C27C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" y="254000"/>
            <a:ext cx="8534400" cy="508000"/>
          </a:xfrm>
          <a:prstGeom prst="rect">
            <a:avLst/>
          </a:prstGeom>
        </p:spPr>
        <p:txBody>
          <a:bodyPr/>
          <a:lstStyle>
            <a:lvl1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9080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13652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8224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22796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kumimoji="0" lang="zh-CN" altLang="en-US" sz="3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基因工程基本操作步骤</a:t>
            </a:r>
            <a:endParaRPr kumimoji="0" lang="en-US" altLang="zh-CN" sz="36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E64D983-DF6E-4B9A-8FE9-6286DB707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58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612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612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612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612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612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612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500"/>
                                        <p:tgtEl>
                                          <p:spTgt spid="612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2359" grpId="0"/>
      <p:bldP spid="612360" grpId="0"/>
      <p:bldP spid="612361" grpId="0"/>
      <p:bldP spid="61236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4D4835BC-60C6-44C2-AF78-51B9983321A2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" y="152400"/>
            <a:ext cx="8534400" cy="508000"/>
          </a:xfrm>
          <a:prstGeom prst="rect">
            <a:avLst/>
          </a:prstGeom>
        </p:spPr>
        <p:txBody>
          <a:bodyPr/>
          <a:lstStyle>
            <a:lvl1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9080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13652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8224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22796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kumimoji="0" lang="zh-CN" altLang="en-US" sz="40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目的基因的获取</a:t>
            </a:r>
            <a:endParaRPr kumimoji="0" lang="en-US" altLang="zh-CN" sz="40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834E4713-45D1-462F-848C-02EF613CDB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143000"/>
            <a:ext cx="8232775" cy="409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–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sz="32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目的基因主要是指</a:t>
            </a:r>
            <a:r>
              <a:rPr kumimoji="0"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编码蛋白质的结构基因</a:t>
            </a:r>
            <a:endParaRPr kumimoji="0" lang="en-US" altLang="zh-CN" sz="3200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sz="32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获取目的基因的常用方法</a:t>
            </a:r>
            <a:endParaRPr kumimoji="0" lang="en-US" altLang="zh-CN" sz="32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sz="32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从基因文库中获取</a:t>
            </a:r>
            <a:endParaRPr kumimoji="0" lang="en-US" altLang="zh-CN" sz="32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sz="32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</a:t>
            </a:r>
            <a:r>
              <a:rPr kumimoji="0" lang="en-US" altLang="zh-CN" sz="32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PCR</a:t>
            </a:r>
            <a:r>
              <a:rPr kumimoji="0" lang="zh-CN" altLang="en-US" sz="32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技术扩增</a:t>
            </a:r>
            <a:endParaRPr kumimoji="0" lang="en-US" altLang="zh-CN" sz="32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zh-CN" altLang="en-US" sz="3200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人工合成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5CF7FF2-8D87-4C10-9864-A9B991C83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59</a:t>
            </a:fld>
            <a:endParaRPr lang="en-US" altLang="zh-C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>
            <a:extLst>
              <a:ext uri="{FF2B5EF4-FFF2-40B4-BE49-F238E27FC236}">
                <a16:creationId xmlns:a16="http://schemas.microsoft.com/office/drawing/2014/main" id="{1BEE21F0-764E-4D31-835B-4C8A32795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338263"/>
            <a:ext cx="9039225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矩形 4">
            <a:extLst>
              <a:ext uri="{FF2B5EF4-FFF2-40B4-BE49-F238E27FC236}">
                <a16:creationId xmlns:a16="http://schemas.microsoft.com/office/drawing/2014/main" id="{0AD578BB-C084-4EB5-B897-F43757FE2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76200"/>
            <a:ext cx="6096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2800" b="1" dirty="0">
                <a:solidFill>
                  <a:srgbClr val="0070C0"/>
                </a:solidFill>
                <a:ea typeface="ヒラギノ角ゴ Pro W3" pitchFamily="48" charset="-128"/>
              </a:rPr>
              <a:t>The transforming principle is DNA: Experimental confirmation</a:t>
            </a:r>
            <a:endParaRPr lang="zh-CN" altLang="en-US" sz="2800" b="1" dirty="0">
              <a:solidFill>
                <a:srgbClr val="0070C0"/>
              </a:solidFill>
              <a:ea typeface="ヒラギノ角ゴ Pro W3" pitchFamily="48" charset="-128"/>
            </a:endParaRPr>
          </a:p>
        </p:txBody>
      </p:sp>
      <p:sp>
        <p:nvSpPr>
          <p:cNvPr id="13316" name="矩形 5">
            <a:extLst>
              <a:ext uri="{FF2B5EF4-FFF2-40B4-BE49-F238E27FC236}">
                <a16:creationId xmlns:a16="http://schemas.microsoft.com/office/drawing/2014/main" id="{CB96DEFB-8E44-48D1-85CB-CC56F2FEE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6329333"/>
            <a:ext cx="28781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2000" b="1" dirty="0">
                <a:solidFill>
                  <a:schemeClr val="accent2"/>
                </a:solidFill>
                <a:latin typeface="Times New Roman" panose="02020603050405020304" pitchFamily="18" charset="0"/>
                <a:ea typeface="ヒラギノ角ゴ Pro W3" pitchFamily="48" charset="-128"/>
                <a:cs typeface="Times New Roman" panose="02020603050405020304" pitchFamily="18" charset="0"/>
              </a:rPr>
              <a:t>Oswald Avery et al, 1944</a:t>
            </a:r>
            <a:endParaRPr lang="zh-CN" altLang="en-US" sz="2000" b="1" dirty="0">
              <a:latin typeface="Times New Roman" panose="02020603050405020304" pitchFamily="18" charset="0"/>
              <a:ea typeface="ヒラギノ角ゴ Pro W3" pitchFamily="48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A2861BBD-B2A3-4105-99FB-D9C0ABDCC70E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" y="254000"/>
            <a:ext cx="8534400" cy="508000"/>
          </a:xfrm>
          <a:prstGeom prst="rect">
            <a:avLst/>
          </a:prstGeom>
        </p:spPr>
        <p:txBody>
          <a:bodyPr/>
          <a:lstStyle>
            <a:lvl1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9080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13652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8224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22796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kumimoji="0" lang="zh-CN" altLang="en-US" sz="3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从基因文库中获取目的基因</a:t>
            </a:r>
            <a:endParaRPr kumimoji="0" lang="en-US" altLang="zh-CN" sz="36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021" name="Rectangle 3">
            <a:extLst>
              <a:ext uri="{FF2B5EF4-FFF2-40B4-BE49-F238E27FC236}">
                <a16:creationId xmlns:a16="http://schemas.microsoft.com/office/drawing/2014/main" id="{76E42060-2517-4272-9148-4119F414D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95400"/>
            <a:ext cx="8421688" cy="351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50838" indent="-350838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49263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3429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28800" indent="-3429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86000" indent="-334963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43200" indent="-334963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00400" indent="-334963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57600" indent="-334963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14800" indent="-334963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kumimoji="0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基因文库（</a:t>
            </a:r>
            <a:r>
              <a:rPr kumimoji="0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Gene Libraries</a:t>
            </a:r>
            <a:r>
              <a:rPr kumimoji="0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kumimoji="0"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将含有某种生物不同基因的许多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片断，导入到受体菌的群体中，各个受体菌分别含有这种生物的不同基因。</a:t>
            </a:r>
            <a:endParaRPr lang="en-US" altLang="zh-CN" sz="2800" b="1" dirty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spcBef>
                <a:spcPct val="0"/>
              </a:spcBef>
            </a:pPr>
            <a:r>
              <a:rPr kumimoji="0"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基因组文库</a:t>
            </a:r>
            <a:endParaRPr kumimoji="0" lang="en-US" altLang="zh-CN" b="1" dirty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spcBef>
                <a:spcPct val="0"/>
              </a:spcBef>
            </a:pPr>
            <a:r>
              <a:rPr kumimoji="0"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部分</a:t>
            </a:r>
            <a:r>
              <a:rPr kumimoji="0"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文库，如</a:t>
            </a:r>
            <a:r>
              <a:rPr kumimoji="0"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cDNA</a:t>
            </a:r>
            <a:r>
              <a:rPr kumimoji="0"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文库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ABFFE2D-6440-486C-8BA0-4575AEBDB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60</a:t>
            </a:fld>
            <a:endParaRPr lang="en-US" altLang="zh-CN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>
            <a:extLst>
              <a:ext uri="{FF2B5EF4-FFF2-40B4-BE49-F238E27FC236}">
                <a16:creationId xmlns:a16="http://schemas.microsoft.com/office/drawing/2014/main" id="{7EED4D56-3258-4FCB-BDD6-B80FE191A38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219200"/>
            <a:ext cx="8534400" cy="511678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基因组文库（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genomic library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：将某生物的全部基因组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切割成一定长度的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 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片段克隆到某种载体上而形成的集合。</a:t>
            </a:r>
            <a:endParaRPr lang="en-US" altLang="zh-CN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buFont typeface="Times New Roman" panose="02020603050405020304" pitchFamily="18" charset="0"/>
              <a:buChar char="⁃"/>
            </a:pP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质粒文库（</a:t>
            </a:r>
            <a:r>
              <a:rPr lang="en-US" altLang="zh-CN" sz="2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Plasmid library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en-US" altLang="zh-CN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buFont typeface="Times New Roman" panose="02020603050405020304" pitchFamily="18" charset="0"/>
              <a:buChar char="⁃"/>
            </a:pP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噬菌体文库（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Phage library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en-US" altLang="zh-CN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buFont typeface="Times New Roman" panose="02020603050405020304" pitchFamily="18" charset="0"/>
              <a:buChar char="⁃"/>
            </a:pP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细菌人工染色体</a:t>
            </a:r>
            <a:endParaRPr lang="en-US" altLang="zh-CN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465137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bacterial artificial chromosome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BAC 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lang="zh-CN" altLang="en-US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endParaRPr lang="en-US" altLang="zh-CN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E42271D-DA8D-4366-88C0-138CE3620205}"/>
              </a:ext>
            </a:extLst>
          </p:cNvPr>
          <p:cNvSpPr/>
          <p:nvPr/>
        </p:nvSpPr>
        <p:spPr>
          <a:xfrm>
            <a:off x="3124200" y="152400"/>
            <a:ext cx="2749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4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基因组文库</a:t>
            </a:r>
            <a:endParaRPr lang="en-US" altLang="zh-CN" sz="4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6FE6751-0C45-4941-BCEB-043A55C3A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61</a:t>
            </a:fld>
            <a:endParaRPr lang="en-US" altLang="zh-CN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9" descr="20_05-GenomicLibraries-U">
            <a:extLst>
              <a:ext uri="{FF2B5EF4-FFF2-40B4-BE49-F238E27FC236}">
                <a16:creationId xmlns:a16="http://schemas.microsoft.com/office/drawing/2014/main" id="{D0B5778A-D4D4-4FFA-A24E-351477BA2C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8"/>
          <a:stretch/>
        </p:blipFill>
        <p:spPr bwMode="auto">
          <a:xfrm>
            <a:off x="296863" y="1652587"/>
            <a:ext cx="8548687" cy="383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Text Box 11">
            <a:extLst>
              <a:ext uri="{FF2B5EF4-FFF2-40B4-BE49-F238E27FC236}">
                <a16:creationId xmlns:a16="http://schemas.microsoft.com/office/drawing/2014/main" id="{0CF0AE78-9116-4EBA-9898-C1C527163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" y="3322637"/>
            <a:ext cx="6524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ea typeface="ヒラギノ角ゴ Pro W3" pitchFamily="48" charset="-128"/>
              </a:rPr>
              <a:t>Bacterial </a:t>
            </a:r>
            <a:br>
              <a:rPr kumimoji="0" lang="en-US" altLang="zh-CN" sz="1200" b="1">
                <a:ea typeface="ヒラギノ角ゴ Pro W3" pitchFamily="48" charset="-128"/>
              </a:rPr>
            </a:br>
            <a:r>
              <a:rPr kumimoji="0" lang="en-US" altLang="zh-CN" sz="1200" b="1">
                <a:ea typeface="ヒラギノ角ゴ Pro W3" pitchFamily="48" charset="-128"/>
              </a:rPr>
              <a:t>clones</a:t>
            </a:r>
            <a:endParaRPr kumimoji="0" lang="en-US" altLang="zh-CN" sz="1600" b="1">
              <a:ea typeface="ヒラギノ角ゴ Pro W3" pitchFamily="48" charset="-128"/>
            </a:endParaRPr>
          </a:p>
        </p:txBody>
      </p:sp>
      <p:sp>
        <p:nvSpPr>
          <p:cNvPr id="89092" name="AutoShape 12">
            <a:extLst>
              <a:ext uri="{FF2B5EF4-FFF2-40B4-BE49-F238E27FC236}">
                <a16:creationId xmlns:a16="http://schemas.microsoft.com/office/drawing/2014/main" id="{035F56D1-8AD2-4799-BB3A-9DD6EBC44278}"/>
              </a:ext>
            </a:extLst>
          </p:cNvPr>
          <p:cNvSpPr>
            <a:spLocks/>
          </p:cNvSpPr>
          <p:nvPr/>
        </p:nvSpPr>
        <p:spPr bwMode="auto">
          <a:xfrm>
            <a:off x="7707313" y="2252662"/>
            <a:ext cx="130175" cy="985838"/>
          </a:xfrm>
          <a:prstGeom prst="rightBrace">
            <a:avLst>
              <a:gd name="adj1" fmla="val 6311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89093" name="AutoShape 13">
            <a:extLst>
              <a:ext uri="{FF2B5EF4-FFF2-40B4-BE49-F238E27FC236}">
                <a16:creationId xmlns:a16="http://schemas.microsoft.com/office/drawing/2014/main" id="{62A0A0D2-9479-4322-9361-7E7FD1B904D8}"/>
              </a:ext>
            </a:extLst>
          </p:cNvPr>
          <p:cNvSpPr>
            <a:spLocks/>
          </p:cNvSpPr>
          <p:nvPr/>
        </p:nvSpPr>
        <p:spPr bwMode="auto">
          <a:xfrm>
            <a:off x="5210175" y="2332037"/>
            <a:ext cx="139700" cy="2465388"/>
          </a:xfrm>
          <a:prstGeom prst="rightBrace">
            <a:avLst>
              <a:gd name="adj1" fmla="val 147064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89094" name="Text Box 14">
            <a:extLst>
              <a:ext uri="{FF2B5EF4-FFF2-40B4-BE49-F238E27FC236}">
                <a16:creationId xmlns:a16="http://schemas.microsoft.com/office/drawing/2014/main" id="{DA058913-E9D1-4589-AA0C-43855FFCB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700" y="3370262"/>
            <a:ext cx="1027113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ea typeface="ヒラギノ角ゴ Pro W3" pitchFamily="48" charset="-128"/>
              </a:rPr>
              <a:t>Recombinant</a:t>
            </a:r>
            <a:br>
              <a:rPr kumimoji="0" lang="en-US" altLang="zh-CN" sz="1200" b="1">
                <a:ea typeface="ヒラギノ角ゴ Pro W3" pitchFamily="48" charset="-128"/>
              </a:rPr>
            </a:br>
            <a:r>
              <a:rPr kumimoji="0" lang="en-US" altLang="zh-CN" sz="1200" b="1">
                <a:ea typeface="ヒラギノ角ゴ Pro W3" pitchFamily="48" charset="-128"/>
              </a:rPr>
              <a:t>plasmids</a:t>
            </a:r>
            <a:endParaRPr kumimoji="0" lang="en-US" altLang="zh-CN" sz="1600" b="1">
              <a:ea typeface="ヒラギノ角ゴ Pro W3" pitchFamily="48" charset="-128"/>
            </a:endParaRPr>
          </a:p>
        </p:txBody>
      </p:sp>
      <p:sp>
        <p:nvSpPr>
          <p:cNvPr id="89095" name="Text Box 15">
            <a:extLst>
              <a:ext uri="{FF2B5EF4-FFF2-40B4-BE49-F238E27FC236}">
                <a16:creationId xmlns:a16="http://schemas.microsoft.com/office/drawing/2014/main" id="{D76D8607-BD71-4B27-8B11-00A19DBE3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3288" y="2892425"/>
            <a:ext cx="1027112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ea typeface="ヒラギノ角ゴ Pro W3" pitchFamily="48" charset="-128"/>
              </a:rPr>
              <a:t>Recombinant</a:t>
            </a:r>
            <a:br>
              <a:rPr kumimoji="0" lang="en-US" altLang="zh-CN" sz="1200" b="1">
                <a:ea typeface="ヒラギノ角ゴ Pro W3" pitchFamily="48" charset="-128"/>
              </a:rPr>
            </a:br>
            <a:r>
              <a:rPr kumimoji="0" lang="en-US" altLang="zh-CN" sz="1200" b="1">
                <a:ea typeface="ヒラギノ角ゴ Pro W3" pitchFamily="48" charset="-128"/>
              </a:rPr>
              <a:t>phage DNA</a:t>
            </a:r>
            <a:endParaRPr kumimoji="0" lang="en-US" altLang="zh-CN" sz="1600" b="1">
              <a:ea typeface="ヒラギノ角ゴ Pro W3" pitchFamily="48" charset="-128"/>
            </a:endParaRPr>
          </a:p>
        </p:txBody>
      </p:sp>
      <p:sp>
        <p:nvSpPr>
          <p:cNvPr id="89096" name="Text Box 16">
            <a:extLst>
              <a:ext uri="{FF2B5EF4-FFF2-40B4-BE49-F238E27FC236}">
                <a16:creationId xmlns:a16="http://schemas.microsoft.com/office/drawing/2014/main" id="{75B47F4E-5E06-4804-9A85-DBCDAEA60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75" y="2414587"/>
            <a:ext cx="19526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ea typeface="ヒラギノ角ゴ Pro W3" pitchFamily="48" charset="-128"/>
              </a:rPr>
              <a:t>or</a:t>
            </a:r>
            <a:endParaRPr kumimoji="0" lang="en-US" altLang="zh-CN" sz="1600" b="1">
              <a:ea typeface="ヒラギノ角ゴ Pro W3" pitchFamily="48" charset="-128"/>
            </a:endParaRPr>
          </a:p>
        </p:txBody>
      </p:sp>
      <p:sp>
        <p:nvSpPr>
          <p:cNvPr id="89097" name="Text Box 17">
            <a:extLst>
              <a:ext uri="{FF2B5EF4-FFF2-40B4-BE49-F238E27FC236}">
                <a16:creationId xmlns:a16="http://schemas.microsoft.com/office/drawing/2014/main" id="{D6B037B3-CE6A-445E-9736-D3F0EB3E6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425" y="1658937"/>
            <a:ext cx="117951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ea typeface="ヒラギノ角ゴ Pro W3" pitchFamily="48" charset="-128"/>
              </a:rPr>
              <a:t>Foreign genome</a:t>
            </a:r>
            <a:br>
              <a:rPr kumimoji="0" lang="en-US" altLang="zh-CN" sz="1200" b="1">
                <a:ea typeface="ヒラギノ角ゴ Pro W3" pitchFamily="48" charset="-128"/>
              </a:rPr>
            </a:br>
            <a:r>
              <a:rPr kumimoji="0" lang="en-US" altLang="zh-CN" sz="1200" b="1">
                <a:ea typeface="ヒラギノ角ゴ Pro W3" pitchFamily="48" charset="-128"/>
              </a:rPr>
              <a:t>cut up with</a:t>
            </a:r>
            <a:br>
              <a:rPr kumimoji="0" lang="en-US" altLang="zh-CN" sz="1200" b="1">
                <a:ea typeface="ヒラギノ角ゴ Pro W3" pitchFamily="48" charset="-128"/>
              </a:rPr>
            </a:br>
            <a:r>
              <a:rPr kumimoji="0" lang="en-US" altLang="zh-CN" sz="1200" b="1">
                <a:ea typeface="ヒラギノ角ゴ Pro W3" pitchFamily="48" charset="-128"/>
              </a:rPr>
              <a:t>restriction</a:t>
            </a:r>
            <a:br>
              <a:rPr kumimoji="0" lang="en-US" altLang="zh-CN" sz="1200" b="1">
                <a:ea typeface="ヒラギノ角ゴ Pro W3" pitchFamily="48" charset="-128"/>
              </a:rPr>
            </a:br>
            <a:r>
              <a:rPr kumimoji="0" lang="en-US" altLang="zh-CN" sz="1200" b="1">
                <a:ea typeface="ヒラギノ角ゴ Pro W3" pitchFamily="48" charset="-128"/>
              </a:rPr>
              <a:t>enzyme</a:t>
            </a:r>
            <a:endParaRPr kumimoji="0" lang="en-US" altLang="zh-CN" sz="1600" b="1">
              <a:ea typeface="ヒラギノ角ゴ Pro W3" pitchFamily="48" charset="-128"/>
            </a:endParaRPr>
          </a:p>
        </p:txBody>
      </p:sp>
      <p:sp>
        <p:nvSpPr>
          <p:cNvPr id="89098" name="Text Box 18">
            <a:extLst>
              <a:ext uri="{FF2B5EF4-FFF2-40B4-BE49-F238E27FC236}">
                <a16:creationId xmlns:a16="http://schemas.microsoft.com/office/drawing/2014/main" id="{4A0CB3F2-3FB1-451D-8749-597CB874D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5119687"/>
            <a:ext cx="1547813" cy="15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 dirty="0">
                <a:ea typeface="ヒラギノ角ゴ Pro W3" pitchFamily="48" charset="-128"/>
              </a:rPr>
              <a:t>(a) Plasmid library</a:t>
            </a:r>
            <a:endParaRPr kumimoji="0" lang="en-US" altLang="zh-CN" sz="1600" b="1" dirty="0">
              <a:ea typeface="ヒラギノ角ゴ Pro W3" pitchFamily="48" charset="-128"/>
            </a:endParaRPr>
          </a:p>
        </p:txBody>
      </p:sp>
      <p:sp>
        <p:nvSpPr>
          <p:cNvPr id="89099" name="Text Box 19">
            <a:extLst>
              <a:ext uri="{FF2B5EF4-FFF2-40B4-BE49-F238E27FC236}">
                <a16:creationId xmlns:a16="http://schemas.microsoft.com/office/drawing/2014/main" id="{6F9C938D-2078-4991-B4DC-9F006209A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5119687"/>
            <a:ext cx="1547813" cy="15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ea typeface="ヒラギノ角ゴ Pro W3" pitchFamily="48" charset="-128"/>
              </a:rPr>
              <a:t>(b) Phage library</a:t>
            </a:r>
            <a:endParaRPr kumimoji="0" lang="en-US" altLang="zh-CN" sz="1600" b="1">
              <a:ea typeface="ヒラギノ角ゴ Pro W3" pitchFamily="48" charset="-128"/>
            </a:endParaRPr>
          </a:p>
        </p:txBody>
      </p:sp>
      <p:sp>
        <p:nvSpPr>
          <p:cNvPr id="89100" name="Text Box 20">
            <a:extLst>
              <a:ext uri="{FF2B5EF4-FFF2-40B4-BE49-F238E27FC236}">
                <a16:creationId xmlns:a16="http://schemas.microsoft.com/office/drawing/2014/main" id="{68C41EF9-116B-406F-BB5C-FDEE9D8DC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5126037"/>
            <a:ext cx="246221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ea typeface="ヒラギノ角ゴ Pro W3" pitchFamily="48" charset="-128"/>
              </a:rPr>
              <a:t>(c) A library of bacterial artificial</a:t>
            </a:r>
            <a:br>
              <a:rPr kumimoji="0" lang="en-US" altLang="zh-CN" sz="1200" b="1">
                <a:ea typeface="ヒラギノ角ゴ Pro W3" pitchFamily="48" charset="-128"/>
              </a:rPr>
            </a:br>
            <a:r>
              <a:rPr kumimoji="0" lang="en-US" altLang="zh-CN" sz="1200" b="1">
                <a:ea typeface="ヒラギノ角ゴ Pro W3" pitchFamily="48" charset="-128"/>
              </a:rPr>
              <a:t>     chromosome (BAC) clones</a:t>
            </a:r>
            <a:endParaRPr kumimoji="0" lang="en-US" altLang="zh-CN" sz="1600" b="1">
              <a:ea typeface="ヒラギノ角ゴ Pro W3" pitchFamily="48" charset="-128"/>
            </a:endParaRPr>
          </a:p>
        </p:txBody>
      </p:sp>
      <p:sp>
        <p:nvSpPr>
          <p:cNvPr id="89101" name="AutoShape 21">
            <a:extLst>
              <a:ext uri="{FF2B5EF4-FFF2-40B4-BE49-F238E27FC236}">
                <a16:creationId xmlns:a16="http://schemas.microsoft.com/office/drawing/2014/main" id="{0812FCE6-89AF-4C96-81CA-E94C8C3315EB}"/>
              </a:ext>
            </a:extLst>
          </p:cNvPr>
          <p:cNvSpPr>
            <a:spLocks/>
          </p:cNvSpPr>
          <p:nvPr/>
        </p:nvSpPr>
        <p:spPr bwMode="auto">
          <a:xfrm flipH="1">
            <a:off x="936625" y="2116137"/>
            <a:ext cx="139700" cy="2732088"/>
          </a:xfrm>
          <a:prstGeom prst="rightBrace">
            <a:avLst>
              <a:gd name="adj1" fmla="val 162974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89102" name="Line 22">
            <a:extLst>
              <a:ext uri="{FF2B5EF4-FFF2-40B4-BE49-F238E27FC236}">
                <a16:creationId xmlns:a16="http://schemas.microsoft.com/office/drawing/2014/main" id="{F1AB9022-CEE1-46C6-918E-C69EA6AAB827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2713037"/>
            <a:ext cx="67945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9103" name="Line 23">
            <a:extLst>
              <a:ext uri="{FF2B5EF4-FFF2-40B4-BE49-F238E27FC236}">
                <a16:creationId xmlns:a16="http://schemas.microsoft.com/office/drawing/2014/main" id="{8B788727-0FC6-4B92-915D-E937F99D0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2419350" y="3455987"/>
            <a:ext cx="593725" cy="3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9104" name="Line 24">
            <a:extLst>
              <a:ext uri="{FF2B5EF4-FFF2-40B4-BE49-F238E27FC236}">
                <a16:creationId xmlns:a16="http://schemas.microsoft.com/office/drawing/2014/main" id="{76E50BEC-6C3D-47E8-823F-697616A735C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47900" y="3468687"/>
            <a:ext cx="784225" cy="488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9105" name="Text Box 25">
            <a:extLst>
              <a:ext uri="{FF2B5EF4-FFF2-40B4-BE49-F238E27FC236}">
                <a16:creationId xmlns:a16="http://schemas.microsoft.com/office/drawing/2014/main" id="{71E73509-9F18-4EA2-8906-29A6482A7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8450" y="3468687"/>
            <a:ext cx="515938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ea typeface="ヒラギノ角ゴ Pro W3" pitchFamily="48" charset="-128"/>
              </a:rPr>
              <a:t>Phage</a:t>
            </a:r>
            <a:br>
              <a:rPr kumimoji="0" lang="en-US" altLang="zh-CN" sz="1200" b="1">
                <a:ea typeface="ヒラギノ角ゴ Pro W3" pitchFamily="48" charset="-128"/>
              </a:rPr>
            </a:br>
            <a:r>
              <a:rPr kumimoji="0" lang="en-US" altLang="zh-CN" sz="1200" b="1">
                <a:ea typeface="ヒラギノ角ゴ Pro W3" pitchFamily="48" charset="-128"/>
              </a:rPr>
              <a:t>clones</a:t>
            </a:r>
            <a:endParaRPr kumimoji="0" lang="en-US" altLang="zh-CN" sz="1600" b="1">
              <a:ea typeface="ヒラギノ角ゴ Pro W3" pitchFamily="48" charset="-128"/>
            </a:endParaRPr>
          </a:p>
        </p:txBody>
      </p:sp>
      <p:sp>
        <p:nvSpPr>
          <p:cNvPr id="89106" name="Line 26">
            <a:extLst>
              <a:ext uri="{FF2B5EF4-FFF2-40B4-BE49-F238E27FC236}">
                <a16:creationId xmlns:a16="http://schemas.microsoft.com/office/drawing/2014/main" id="{C30DA729-312C-4345-AE3B-0E4624431C8C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1500" y="3065462"/>
            <a:ext cx="514350" cy="11080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9107" name="Line 27">
            <a:extLst>
              <a:ext uri="{FF2B5EF4-FFF2-40B4-BE49-F238E27FC236}">
                <a16:creationId xmlns:a16="http://schemas.microsoft.com/office/drawing/2014/main" id="{BDBB52F6-AD4C-491C-B915-E8558B8611A4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7850" y="3068637"/>
            <a:ext cx="514350" cy="27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9108" name="Line 28">
            <a:extLst>
              <a:ext uri="{FF2B5EF4-FFF2-40B4-BE49-F238E27FC236}">
                <a16:creationId xmlns:a16="http://schemas.microsoft.com/office/drawing/2014/main" id="{029503C7-09C3-4601-8721-8867AE6653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75150" y="2728912"/>
            <a:ext cx="517525" cy="355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9109" name="Line 29">
            <a:extLst>
              <a:ext uri="{FF2B5EF4-FFF2-40B4-BE49-F238E27FC236}">
                <a16:creationId xmlns:a16="http://schemas.microsoft.com/office/drawing/2014/main" id="{48226A4C-7A4E-4488-877C-C3848706553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667500" y="2039937"/>
            <a:ext cx="285750" cy="498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9110" name="Line 30">
            <a:extLst>
              <a:ext uri="{FF2B5EF4-FFF2-40B4-BE49-F238E27FC236}">
                <a16:creationId xmlns:a16="http://schemas.microsoft.com/office/drawing/2014/main" id="{8C56A406-A2E8-49AD-B26B-F2592BA31FA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61250" y="2046287"/>
            <a:ext cx="101600" cy="27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9111" name="Text Box 31">
            <a:extLst>
              <a:ext uri="{FF2B5EF4-FFF2-40B4-BE49-F238E27FC236}">
                <a16:creationId xmlns:a16="http://schemas.microsoft.com/office/drawing/2014/main" id="{1FDC6CB4-B2C7-42DF-8D7C-03C7899B8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6775" y="1874837"/>
            <a:ext cx="1027113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ea typeface="ヒラギノ角ゴ Pro W3" pitchFamily="48" charset="-128"/>
              </a:rPr>
              <a:t>Large plasmid</a:t>
            </a:r>
            <a:endParaRPr kumimoji="0" lang="en-US" altLang="zh-CN" sz="1600" b="1">
              <a:ea typeface="ヒラギノ角ゴ Pro W3" pitchFamily="48" charset="-128"/>
            </a:endParaRPr>
          </a:p>
        </p:txBody>
      </p:sp>
      <p:sp>
        <p:nvSpPr>
          <p:cNvPr id="89112" name="Text Box 32">
            <a:extLst>
              <a:ext uri="{FF2B5EF4-FFF2-40B4-BE49-F238E27FC236}">
                <a16:creationId xmlns:a16="http://schemas.microsoft.com/office/drawing/2014/main" id="{6FD3D15B-9650-4A08-8E30-BA8734EFA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875" y="1735137"/>
            <a:ext cx="1255713" cy="32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ea typeface="ヒラギノ角ゴ Pro W3" pitchFamily="48" charset="-128"/>
              </a:rPr>
              <a:t>Large insert</a:t>
            </a:r>
            <a:br>
              <a:rPr kumimoji="0" lang="en-US" altLang="zh-CN" sz="1200" b="1">
                <a:ea typeface="ヒラギノ角ゴ Pro W3" pitchFamily="48" charset="-128"/>
              </a:rPr>
            </a:br>
            <a:r>
              <a:rPr kumimoji="0" lang="en-US" altLang="zh-CN" sz="1200" b="1">
                <a:ea typeface="ヒラギノ角ゴ Pro W3" pitchFamily="48" charset="-128"/>
              </a:rPr>
              <a:t>with many genes</a:t>
            </a:r>
            <a:endParaRPr kumimoji="0" lang="en-US" altLang="zh-CN" sz="1600" b="1">
              <a:ea typeface="ヒラギノ角ゴ Pro W3" pitchFamily="48" charset="-128"/>
            </a:endParaRPr>
          </a:p>
        </p:txBody>
      </p:sp>
      <p:sp>
        <p:nvSpPr>
          <p:cNvPr id="89113" name="Text Box 33">
            <a:extLst>
              <a:ext uri="{FF2B5EF4-FFF2-40B4-BE49-F238E27FC236}">
                <a16:creationId xmlns:a16="http://schemas.microsoft.com/office/drawing/2014/main" id="{4D2C7E51-F4CF-4206-89AF-E38AB7503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6063" y="2674937"/>
            <a:ext cx="538162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200" b="1">
                <a:ea typeface="ヒラギノ角ゴ Pro W3" pitchFamily="48" charset="-128"/>
              </a:rPr>
              <a:t>BAC</a:t>
            </a:r>
            <a:br>
              <a:rPr kumimoji="0" lang="en-US" altLang="zh-CN" sz="1200" b="1">
                <a:ea typeface="ヒラギノ角ゴ Pro W3" pitchFamily="48" charset="-128"/>
              </a:rPr>
            </a:br>
            <a:r>
              <a:rPr kumimoji="0" lang="en-US" altLang="zh-CN" sz="1200" b="1">
                <a:ea typeface="ヒラギノ角ゴ Pro W3" pitchFamily="48" charset="-128"/>
              </a:rPr>
              <a:t>clone</a:t>
            </a:r>
            <a:endParaRPr kumimoji="0" lang="en-US" altLang="zh-CN" sz="1600" b="1">
              <a:ea typeface="ヒラギノ角ゴ Pro W3" pitchFamily="48" charset="-128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67985A0-D564-4E5B-888D-C85D1BD161D0}"/>
              </a:ext>
            </a:extLst>
          </p:cNvPr>
          <p:cNvSpPr/>
          <p:nvPr/>
        </p:nvSpPr>
        <p:spPr>
          <a:xfrm>
            <a:off x="2632392" y="205135"/>
            <a:ext cx="364715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3200" b="1" dirty="0">
                <a:solidFill>
                  <a:schemeClr val="tx2"/>
                </a:solidFill>
                <a:latin typeface="+mj-ea"/>
                <a:ea typeface="+mj-ea"/>
                <a:cs typeface="+mj-cs"/>
              </a:rPr>
              <a:t>基因组文库</a:t>
            </a:r>
            <a:endParaRPr lang="en-US" altLang="zh-CN" sz="3200" b="1" dirty="0">
              <a:solidFill>
                <a:schemeClr val="tx2"/>
              </a:solidFill>
              <a:latin typeface="+mj-ea"/>
              <a:ea typeface="+mj-ea"/>
              <a:cs typeface="+mj-cs"/>
            </a:endParaRPr>
          </a:p>
          <a:p>
            <a:pPr algn="ctr">
              <a:defRPr/>
            </a:pPr>
            <a:r>
              <a:rPr lang="en-US" altLang="zh-CN" sz="3200" b="1" dirty="0">
                <a:solidFill>
                  <a:schemeClr val="tx2"/>
                </a:solidFill>
                <a:latin typeface="+mj-ea"/>
                <a:ea typeface="+mj-ea"/>
                <a:cs typeface="+mj-cs"/>
              </a:rPr>
              <a:t>Genomic libraries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0396E2F-E267-4FD2-8A4D-06D5C254D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62</a:t>
            </a:fld>
            <a:endParaRPr lang="en-US" altLang="zh-CN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3" descr="20_05aGenomicLibraries-U">
            <a:extLst>
              <a:ext uri="{FF2B5EF4-FFF2-40B4-BE49-F238E27FC236}">
                <a16:creationId xmlns:a16="http://schemas.microsoft.com/office/drawing/2014/main" id="{48541324-BAFC-40D9-AD9D-2D126D42B6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91"/>
          <a:stretch/>
        </p:blipFill>
        <p:spPr bwMode="auto">
          <a:xfrm>
            <a:off x="293688" y="565150"/>
            <a:ext cx="8555037" cy="560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9" name="Text Box 5">
            <a:extLst>
              <a:ext uri="{FF2B5EF4-FFF2-40B4-BE49-F238E27FC236}">
                <a16:creationId xmlns:a16="http://schemas.microsoft.com/office/drawing/2014/main" id="{47CEE873-1DC5-4CD5-B95C-E1B4DB29C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388" y="3143250"/>
            <a:ext cx="952500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Bacterial 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clones</a:t>
            </a:r>
          </a:p>
        </p:txBody>
      </p:sp>
      <p:sp>
        <p:nvSpPr>
          <p:cNvPr id="91140" name="AutoShape 6">
            <a:extLst>
              <a:ext uri="{FF2B5EF4-FFF2-40B4-BE49-F238E27FC236}">
                <a16:creationId xmlns:a16="http://schemas.microsoft.com/office/drawing/2014/main" id="{2CBA9192-BE0E-4FE4-A39C-13D5CFB7F295}"/>
              </a:ext>
            </a:extLst>
          </p:cNvPr>
          <p:cNvSpPr>
            <a:spLocks/>
          </p:cNvSpPr>
          <p:nvPr/>
        </p:nvSpPr>
        <p:spPr bwMode="auto">
          <a:xfrm>
            <a:off x="7915275" y="1600200"/>
            <a:ext cx="139700" cy="3786188"/>
          </a:xfrm>
          <a:prstGeom prst="rightBrace">
            <a:avLst>
              <a:gd name="adj1" fmla="val 22585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91141" name="Text Box 7">
            <a:extLst>
              <a:ext uri="{FF2B5EF4-FFF2-40B4-BE49-F238E27FC236}">
                <a16:creationId xmlns:a16="http://schemas.microsoft.com/office/drawing/2014/main" id="{126A1E83-7169-43E8-AF81-2712790AE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2788" y="3235325"/>
            <a:ext cx="150018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Recombinant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plasmids</a:t>
            </a:r>
          </a:p>
        </p:txBody>
      </p:sp>
      <p:sp>
        <p:nvSpPr>
          <p:cNvPr id="91142" name="Text Box 8">
            <a:extLst>
              <a:ext uri="{FF2B5EF4-FFF2-40B4-BE49-F238E27FC236}">
                <a16:creationId xmlns:a16="http://schemas.microsoft.com/office/drawing/2014/main" id="{7443FF83-3A61-495F-AC5F-4287B0B97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6200" y="2484438"/>
            <a:ext cx="1504950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Recombinant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phage DNA</a:t>
            </a:r>
          </a:p>
        </p:txBody>
      </p:sp>
      <p:sp>
        <p:nvSpPr>
          <p:cNvPr id="91143" name="Text Box 9">
            <a:extLst>
              <a:ext uri="{FF2B5EF4-FFF2-40B4-BE49-F238E27FC236}">
                <a16:creationId xmlns:a16="http://schemas.microsoft.com/office/drawing/2014/main" id="{12450575-24B5-418D-82D7-2BA2AA040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8275" y="1752600"/>
            <a:ext cx="2286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or</a:t>
            </a:r>
            <a:endParaRPr kumimoji="0" lang="en-US" altLang="zh-CN" sz="1600" b="1">
              <a:ea typeface="ヒラギノ角ゴ Pro W3" pitchFamily="48" charset="-128"/>
            </a:endParaRPr>
          </a:p>
        </p:txBody>
      </p:sp>
      <p:sp>
        <p:nvSpPr>
          <p:cNvPr id="91144" name="Text Box 10">
            <a:extLst>
              <a:ext uri="{FF2B5EF4-FFF2-40B4-BE49-F238E27FC236}">
                <a16:creationId xmlns:a16="http://schemas.microsoft.com/office/drawing/2014/main" id="{43500D5D-0462-44E9-9C27-748C64C89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225" y="609600"/>
            <a:ext cx="1865313" cy="99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Foreign genome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cut up with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restriction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enzyme</a:t>
            </a:r>
          </a:p>
        </p:txBody>
      </p:sp>
      <p:sp>
        <p:nvSpPr>
          <p:cNvPr id="91145" name="Text Box 11">
            <a:extLst>
              <a:ext uri="{FF2B5EF4-FFF2-40B4-BE49-F238E27FC236}">
                <a16:creationId xmlns:a16="http://schemas.microsoft.com/office/drawing/2014/main" id="{C44F2860-7625-4961-8DDD-BC14D02BC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158" y="5972175"/>
            <a:ext cx="22463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>
              <a:lnSpc>
                <a:spcPct val="90000"/>
              </a:lnSpc>
              <a:buAutoNum type="alphaLcParenBoth"/>
            </a:pPr>
            <a:r>
              <a:rPr kumimoji="0" lang="en-US" altLang="zh-CN" sz="2400" b="1" dirty="0">
                <a:ea typeface="ヒラギノ角ゴ Pro W3" pitchFamily="48" charset="-128"/>
              </a:rPr>
              <a:t> Plasmid library</a:t>
            </a:r>
          </a:p>
          <a:p>
            <a:pPr>
              <a:lnSpc>
                <a:spcPct val="90000"/>
              </a:lnSpc>
            </a:pPr>
            <a:r>
              <a:rPr kumimoji="0" lang="zh-CN" altLang="en-US" sz="2400" b="1" dirty="0">
                <a:ea typeface="ヒラギノ角ゴ Pro W3" pitchFamily="48" charset="-128"/>
              </a:rPr>
              <a:t>     </a:t>
            </a:r>
            <a:r>
              <a:rPr kumimoji="0" lang="zh-CN" altLang="en-US" sz="2400" b="1" dirty="0">
                <a:ea typeface="微软雅黑" panose="020B0503020204020204" pitchFamily="34" charset="-122"/>
              </a:rPr>
              <a:t>质粒文库</a:t>
            </a:r>
            <a:endParaRPr kumimoji="0" lang="en-US" altLang="zh-CN" sz="2400" b="1" dirty="0">
              <a:ea typeface="微软雅黑" panose="020B0503020204020204" pitchFamily="34" charset="-122"/>
            </a:endParaRPr>
          </a:p>
        </p:txBody>
      </p:sp>
      <p:sp>
        <p:nvSpPr>
          <p:cNvPr id="91146" name="Text Box 12">
            <a:extLst>
              <a:ext uri="{FF2B5EF4-FFF2-40B4-BE49-F238E27FC236}">
                <a16:creationId xmlns:a16="http://schemas.microsoft.com/office/drawing/2014/main" id="{A7D1FBED-A9A5-4B7A-A0AE-AEAB7FEAE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6875" y="5977891"/>
            <a:ext cx="3038475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2400" b="1" dirty="0">
                <a:latin typeface="+mn-ea"/>
              </a:rPr>
              <a:t>(b) Phage library</a:t>
            </a:r>
          </a:p>
          <a:p>
            <a:pPr>
              <a:lnSpc>
                <a:spcPct val="90000"/>
              </a:lnSpc>
            </a:pPr>
            <a:r>
              <a:rPr kumimoji="0" lang="zh-CN" altLang="en-US" sz="2400" b="1" dirty="0">
                <a:latin typeface="+mn-ea"/>
              </a:rPr>
              <a:t>     噬菌体文库</a:t>
            </a:r>
            <a:endParaRPr kumimoji="0" lang="en-US" altLang="zh-CN" sz="2400" b="1" dirty="0">
              <a:latin typeface="+mn-ea"/>
            </a:endParaRPr>
          </a:p>
        </p:txBody>
      </p:sp>
      <p:sp>
        <p:nvSpPr>
          <p:cNvPr id="91147" name="AutoShape 13">
            <a:extLst>
              <a:ext uri="{FF2B5EF4-FFF2-40B4-BE49-F238E27FC236}">
                <a16:creationId xmlns:a16="http://schemas.microsoft.com/office/drawing/2014/main" id="{809174C6-6F53-4ECF-8D58-E2022D7FEC50}"/>
              </a:ext>
            </a:extLst>
          </p:cNvPr>
          <p:cNvSpPr>
            <a:spLocks/>
          </p:cNvSpPr>
          <p:nvPr/>
        </p:nvSpPr>
        <p:spPr bwMode="auto">
          <a:xfrm flipH="1">
            <a:off x="1279525" y="1292225"/>
            <a:ext cx="200025" cy="4202113"/>
          </a:xfrm>
          <a:prstGeom prst="rightBrace">
            <a:avLst>
              <a:gd name="adj1" fmla="val 17506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91148" name="Line 14">
            <a:extLst>
              <a:ext uri="{FF2B5EF4-FFF2-40B4-BE49-F238E27FC236}">
                <a16:creationId xmlns:a16="http://schemas.microsoft.com/office/drawing/2014/main" id="{7B15869A-B2D9-4116-B387-758ED36352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65513" y="2198688"/>
            <a:ext cx="1014412" cy="11477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149" name="Line 15">
            <a:extLst>
              <a:ext uri="{FF2B5EF4-FFF2-40B4-BE49-F238E27FC236}">
                <a16:creationId xmlns:a16="http://schemas.microsoft.com/office/drawing/2014/main" id="{A535C3EF-3F47-425A-A981-7E33ABB47F31}"/>
              </a:ext>
            </a:extLst>
          </p:cNvPr>
          <p:cNvSpPr>
            <a:spLocks noChangeShapeType="1"/>
          </p:cNvSpPr>
          <p:nvPr/>
        </p:nvSpPr>
        <p:spPr bwMode="auto">
          <a:xfrm>
            <a:off x="3543300" y="3325813"/>
            <a:ext cx="908050" cy="47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150" name="Line 16">
            <a:extLst>
              <a:ext uri="{FF2B5EF4-FFF2-40B4-BE49-F238E27FC236}">
                <a16:creationId xmlns:a16="http://schemas.microsoft.com/office/drawing/2014/main" id="{4B7A6D8B-B23C-4611-AA46-9E1EE992C50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79775" y="3340100"/>
            <a:ext cx="1190625" cy="777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151" name="Text Box 17">
            <a:extLst>
              <a:ext uri="{FF2B5EF4-FFF2-40B4-BE49-F238E27FC236}">
                <a16:creationId xmlns:a16="http://schemas.microsoft.com/office/drawing/2014/main" id="{1F7112B2-0545-448A-AD8F-215494076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3075" y="3387725"/>
            <a:ext cx="744538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Phage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clones</a:t>
            </a:r>
          </a:p>
        </p:txBody>
      </p:sp>
      <p:sp>
        <p:nvSpPr>
          <p:cNvPr id="91152" name="Line 18">
            <a:extLst>
              <a:ext uri="{FF2B5EF4-FFF2-40B4-BE49-F238E27FC236}">
                <a16:creationId xmlns:a16="http://schemas.microsoft.com/office/drawing/2014/main" id="{966D43BE-1184-44AB-88B4-9FCD3172122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77013" y="2725738"/>
            <a:ext cx="790575" cy="17002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153" name="Line 19">
            <a:extLst>
              <a:ext uri="{FF2B5EF4-FFF2-40B4-BE49-F238E27FC236}">
                <a16:creationId xmlns:a16="http://schemas.microsoft.com/office/drawing/2014/main" id="{24F095CB-6A9E-4401-AE73-8F49186F237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3363" y="2728913"/>
            <a:ext cx="801687" cy="4524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154" name="Line 20">
            <a:extLst>
              <a:ext uri="{FF2B5EF4-FFF2-40B4-BE49-F238E27FC236}">
                <a16:creationId xmlns:a16="http://schemas.microsoft.com/office/drawing/2014/main" id="{69BFAFA6-27A2-4451-BE19-F3764DA11E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70663" y="2216150"/>
            <a:ext cx="801687" cy="5286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3">
            <a:extLst>
              <a:ext uri="{FF2B5EF4-FFF2-40B4-BE49-F238E27FC236}">
                <a16:creationId xmlns:a16="http://schemas.microsoft.com/office/drawing/2014/main" id="{C4052241-BE74-41A1-9A94-2B7C5AE9850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42900" y="2007031"/>
            <a:ext cx="3530318" cy="1846659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是指一种以</a:t>
            </a: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质粒（</a:t>
            </a: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F-plasmid</a:t>
            </a:r>
            <a:r>
              <a:rPr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）为基础建构而成的细菌染色体克隆载体，常用来克隆</a:t>
            </a: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150kb</a:t>
            </a:r>
            <a:r>
              <a:rPr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左右大小的</a:t>
            </a: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片段，最多可保存</a:t>
            </a: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300kb</a:t>
            </a:r>
            <a:r>
              <a:rPr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个碱基对。</a:t>
            </a:r>
            <a:endParaRPr lang="en-US" altLang="zh-CN" sz="28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n-US" altLang="zh-CN" sz="28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6FB9DE3-7036-4B1A-AC14-3D3AD63A1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93967"/>
            <a:ext cx="85344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cs typeface="+mn-cs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zh-CN" altLang="en-US" sz="3200" b="1" kern="0" dirty="0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细菌人工染色体</a:t>
            </a:r>
            <a:endParaRPr kumimoji="0" lang="en-US" altLang="zh-CN" sz="3200" b="1" kern="0" dirty="0">
              <a:solidFill>
                <a:srgbClr val="333399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zh-CN" altLang="en-US" sz="3200" b="1" kern="0" dirty="0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3200" b="1" kern="0" dirty="0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bacterial artificial chromosome</a:t>
            </a:r>
            <a:r>
              <a:rPr kumimoji="0" lang="zh-CN" altLang="en-US" sz="3200" b="1" kern="0" dirty="0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3200" b="1" kern="0" dirty="0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BAC </a:t>
            </a:r>
            <a:r>
              <a:rPr kumimoji="0" lang="zh-CN" altLang="en-US" sz="3200" b="1" kern="0" dirty="0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kumimoji="0" lang="en-US" altLang="zh-CN" sz="3200" b="1" kern="0" dirty="0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Picture 7" descr="20_05bGenomicLibraries-U">
            <a:extLst>
              <a:ext uri="{FF2B5EF4-FFF2-40B4-BE49-F238E27FC236}">
                <a16:creationId xmlns:a16="http://schemas.microsoft.com/office/drawing/2014/main" id="{025D5A25-CBE5-4410-B24E-02C3706F1F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5"/>
          <a:stretch/>
        </p:blipFill>
        <p:spPr bwMode="auto">
          <a:xfrm>
            <a:off x="5029200" y="1676400"/>
            <a:ext cx="3657601" cy="4680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9">
            <a:extLst>
              <a:ext uri="{FF2B5EF4-FFF2-40B4-BE49-F238E27FC236}">
                <a16:creationId xmlns:a16="http://schemas.microsoft.com/office/drawing/2014/main" id="{E0B9AB24-2A26-4B9D-BECF-3AC67A2DE5AC}"/>
              </a:ext>
            </a:extLst>
          </p:cNvPr>
          <p:cNvSpPr>
            <a:spLocks/>
          </p:cNvSpPr>
          <p:nvPr/>
        </p:nvSpPr>
        <p:spPr bwMode="auto">
          <a:xfrm>
            <a:off x="7279222" y="2405836"/>
            <a:ext cx="137533" cy="1094207"/>
          </a:xfrm>
          <a:prstGeom prst="rightBrace">
            <a:avLst>
              <a:gd name="adj1" fmla="val 74607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id="{2B3FA783-BC2D-4B30-BE80-76B0B45CC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1" y="5942577"/>
            <a:ext cx="2977721" cy="335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 dirty="0">
                <a:ea typeface="ヒラギノ角ゴ Pro W3" pitchFamily="48" charset="-128"/>
              </a:rPr>
              <a:t>(c) A library of bacterial artificial</a:t>
            </a:r>
            <a:br>
              <a:rPr kumimoji="0" lang="en-US" altLang="zh-CN" sz="1800" b="1" dirty="0">
                <a:ea typeface="ヒラギノ角ゴ Pro W3" pitchFamily="48" charset="-128"/>
              </a:rPr>
            </a:br>
            <a:r>
              <a:rPr kumimoji="0" lang="en-US" altLang="zh-CN" sz="1800" b="1" dirty="0">
                <a:ea typeface="ヒラギノ角ゴ Pro W3" pitchFamily="48" charset="-128"/>
              </a:rPr>
              <a:t>     chromosome (BAC) clones</a:t>
            </a: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D685D862-FA43-47D7-8617-95D4ED56D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1" y="1852978"/>
            <a:ext cx="1337704" cy="146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 dirty="0">
                <a:ea typeface="ヒラギノ角ゴ Pro W3" pitchFamily="48" charset="-128"/>
              </a:rPr>
              <a:t>Large plasmid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E116CFC6-38D6-4249-A758-F78C84814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9939" y="1605512"/>
            <a:ext cx="1508972" cy="353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 dirty="0">
                <a:ea typeface="ヒラギノ角ゴ Pro W3" pitchFamily="48" charset="-128"/>
              </a:rPr>
              <a:t>Large insert</a:t>
            </a:r>
            <a:br>
              <a:rPr kumimoji="0" lang="en-US" altLang="zh-CN" sz="1800" b="1" dirty="0">
                <a:ea typeface="ヒラギノ角ゴ Pro W3" pitchFamily="48" charset="-128"/>
              </a:rPr>
            </a:br>
            <a:r>
              <a:rPr kumimoji="0" lang="en-US" altLang="zh-CN" sz="1800" b="1" dirty="0">
                <a:ea typeface="ヒラギノ角ゴ Pro W3" pitchFamily="48" charset="-128"/>
              </a:rPr>
              <a:t>with many genes</a:t>
            </a:r>
          </a:p>
        </p:txBody>
      </p:sp>
      <p:sp>
        <p:nvSpPr>
          <p:cNvPr id="11" name="Text Box 13">
            <a:extLst>
              <a:ext uri="{FF2B5EF4-FFF2-40B4-BE49-F238E27FC236}">
                <a16:creationId xmlns:a16="http://schemas.microsoft.com/office/drawing/2014/main" id="{4258CD70-F748-4462-B2F4-FD3F631EE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6738" y="2695396"/>
            <a:ext cx="517696" cy="372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 dirty="0">
                <a:ea typeface="ヒラギノ角ゴ Pro W3" pitchFamily="48" charset="-128"/>
              </a:rPr>
              <a:t>BAC</a:t>
            </a:r>
            <a:br>
              <a:rPr kumimoji="0" lang="en-US" altLang="zh-CN" sz="1800" b="1" dirty="0">
                <a:ea typeface="ヒラギノ角ゴ Pro W3" pitchFamily="48" charset="-128"/>
              </a:rPr>
            </a:br>
            <a:r>
              <a:rPr kumimoji="0" lang="en-US" altLang="zh-CN" sz="1800" b="1" dirty="0">
                <a:ea typeface="ヒラギノ角ゴ Pro W3" pitchFamily="48" charset="-128"/>
              </a:rPr>
              <a:t>clone</a:t>
            </a:r>
          </a:p>
        </p:txBody>
      </p:sp>
      <p:sp>
        <p:nvSpPr>
          <p:cNvPr id="12" name="Line 14">
            <a:extLst>
              <a:ext uri="{FF2B5EF4-FFF2-40B4-BE49-F238E27FC236}">
                <a16:creationId xmlns:a16="http://schemas.microsoft.com/office/drawing/2014/main" id="{AA274848-5BB9-41A5-B5F7-3AACFB5DA2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031834" y="2118891"/>
            <a:ext cx="358105" cy="47190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Line 15">
            <a:extLst>
              <a:ext uri="{FF2B5EF4-FFF2-40B4-BE49-F238E27FC236}">
                <a16:creationId xmlns:a16="http://schemas.microsoft.com/office/drawing/2014/main" id="{E0258521-F8B2-4317-904F-203229971C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10401" y="2168025"/>
            <a:ext cx="108989" cy="30900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3">
            <a:extLst>
              <a:ext uri="{FF2B5EF4-FFF2-40B4-BE49-F238E27FC236}">
                <a16:creationId xmlns:a16="http://schemas.microsoft.com/office/drawing/2014/main" id="{D58FCA61-95F0-46CE-B2A3-27C53BE8504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277938"/>
            <a:ext cx="8839200" cy="352679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互补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文库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complementary DNA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cDNA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63562" lvl="1" indent="0">
              <a:lnSpc>
                <a:spcPct val="150000"/>
              </a:lnSpc>
              <a:buNone/>
            </a:pPr>
            <a:r>
              <a:rPr lang="zh-CN" altLang="en-US" sz="3000" b="1" dirty="0">
                <a:solidFill>
                  <a:schemeClr val="bg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是指某生物某一发育时期的全部</a:t>
            </a:r>
            <a:r>
              <a:rPr lang="en-US" altLang="zh-CN" sz="3000" b="1" dirty="0">
                <a:solidFill>
                  <a:schemeClr val="bg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mRNA </a:t>
            </a:r>
            <a:r>
              <a:rPr lang="zh-CN" altLang="en-US" sz="3000" b="1" dirty="0">
                <a:solidFill>
                  <a:schemeClr val="bg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经反转录形成的</a:t>
            </a:r>
            <a:r>
              <a:rPr lang="en-US" altLang="zh-CN" sz="3000" b="1" dirty="0">
                <a:solidFill>
                  <a:schemeClr val="bg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cDNA </a:t>
            </a:r>
            <a:r>
              <a:rPr lang="zh-CN" altLang="en-US" sz="3000" b="1" dirty="0">
                <a:solidFill>
                  <a:schemeClr val="bg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片段，与载体连接而形成的克隆的集合。</a:t>
            </a:r>
            <a:endParaRPr lang="en-US" altLang="zh-CN" sz="3000" b="1" dirty="0">
              <a:solidFill>
                <a:schemeClr val="bg2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CBC1FC9-5C7B-4CA1-ADEE-21A86E5A1249}"/>
              </a:ext>
            </a:extLst>
          </p:cNvPr>
          <p:cNvSpPr/>
          <p:nvPr/>
        </p:nvSpPr>
        <p:spPr>
          <a:xfrm>
            <a:off x="2767532" y="152400"/>
            <a:ext cx="34628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4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部分</a:t>
            </a:r>
            <a:r>
              <a:rPr lang="en-US" altLang="zh-CN" sz="4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DNA</a:t>
            </a:r>
            <a:r>
              <a:rPr lang="zh-CN" altLang="en-US" sz="4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文库</a:t>
            </a:r>
            <a:endParaRPr lang="en-US" altLang="zh-CN" sz="4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0660C7F-0B18-43D2-873C-498721A15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65</a:t>
            </a:fld>
            <a:endParaRPr lang="en-US" altLang="zh-CN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8" descr="20_06MakingcDNA_1-U">
            <a:extLst>
              <a:ext uri="{FF2B5EF4-FFF2-40B4-BE49-F238E27FC236}">
                <a16:creationId xmlns:a16="http://schemas.microsoft.com/office/drawing/2014/main" id="{4B7DD38A-8F8C-4651-9D63-5F22D36F72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89"/>
          <a:stretch/>
        </p:blipFill>
        <p:spPr bwMode="auto">
          <a:xfrm>
            <a:off x="2876550" y="177800"/>
            <a:ext cx="3389313" cy="637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1" name="Text Box 10">
            <a:extLst>
              <a:ext uri="{FF2B5EF4-FFF2-40B4-BE49-F238E27FC236}">
                <a16:creationId xmlns:a16="http://schemas.microsoft.com/office/drawing/2014/main" id="{DE5B8555-B352-4644-982A-990F50283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5138" y="382588"/>
            <a:ext cx="674687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DNA in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nucleus</a:t>
            </a:r>
          </a:p>
        </p:txBody>
      </p:sp>
      <p:sp>
        <p:nvSpPr>
          <p:cNvPr id="99332" name="Text Box 11">
            <a:extLst>
              <a:ext uri="{FF2B5EF4-FFF2-40B4-BE49-F238E27FC236}">
                <a16:creationId xmlns:a16="http://schemas.microsoft.com/office/drawing/2014/main" id="{CDFC811A-1C17-48F3-8DF0-1A654D2DB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925" y="935038"/>
            <a:ext cx="911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mRNAs in 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cytoplasm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99333" name="Line 12">
            <a:extLst>
              <a:ext uri="{FF2B5EF4-FFF2-40B4-BE49-F238E27FC236}">
                <a16:creationId xmlns:a16="http://schemas.microsoft.com/office/drawing/2014/main" id="{51D8B364-4AD9-4236-8430-9ADA269094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30788" y="477838"/>
            <a:ext cx="488950" cy="238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9334" name="Line 13">
            <a:extLst>
              <a:ext uri="{FF2B5EF4-FFF2-40B4-BE49-F238E27FC236}">
                <a16:creationId xmlns:a16="http://schemas.microsoft.com/office/drawing/2014/main" id="{CD4F6334-590E-47F8-988E-C16643923B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27600" y="1028700"/>
            <a:ext cx="414338" cy="2714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9335" name="Line 14">
            <a:extLst>
              <a:ext uri="{FF2B5EF4-FFF2-40B4-BE49-F238E27FC236}">
                <a16:creationId xmlns:a16="http://schemas.microsoft.com/office/drawing/2014/main" id="{7443FF4A-7E2E-4BEA-A000-CBF7F5EB85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80000" y="1033463"/>
            <a:ext cx="26670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9336" name="AutoShape 15">
            <a:extLst>
              <a:ext uri="{FF2B5EF4-FFF2-40B4-BE49-F238E27FC236}">
                <a16:creationId xmlns:a16="http://schemas.microsoft.com/office/drawing/2014/main" id="{4217D50F-2652-4E7D-9082-6DE97A3F6716}"/>
              </a:ext>
            </a:extLst>
          </p:cNvPr>
          <p:cNvSpPr>
            <a:spLocks/>
          </p:cNvSpPr>
          <p:nvPr/>
        </p:nvSpPr>
        <p:spPr bwMode="auto">
          <a:xfrm>
            <a:off x="3906838" y="1128713"/>
            <a:ext cx="152400" cy="344487"/>
          </a:xfrm>
          <a:prstGeom prst="leftBrace">
            <a:avLst>
              <a:gd name="adj1" fmla="val 18837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99337" name="矩形 10">
            <a:extLst>
              <a:ext uri="{FF2B5EF4-FFF2-40B4-BE49-F238E27FC236}">
                <a16:creationId xmlns:a16="http://schemas.microsoft.com/office/drawing/2014/main" id="{34A59B74-6D5B-4156-8465-B5227168E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119063"/>
            <a:ext cx="29686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zh-CN" b="1">
                <a:solidFill>
                  <a:srgbClr val="0070C0"/>
                </a:solidFill>
                <a:ea typeface="宋体" panose="02010600030101010101" pitchFamily="2" charset="-122"/>
              </a:rPr>
              <a:t>Making complementary DNA (cDNA) for a eukaryotic gene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E2A747D-BC4E-4728-BA62-77CF55BB8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66</a:t>
            </a:fld>
            <a:endParaRPr lang="en-US" altLang="zh-CN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20_06MakingcDNA_2-U">
            <a:extLst>
              <a:ext uri="{FF2B5EF4-FFF2-40B4-BE49-F238E27FC236}">
                <a16:creationId xmlns:a16="http://schemas.microsoft.com/office/drawing/2014/main" id="{33F3CF8A-D851-4457-B150-D6BC4327D0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9"/>
          <a:stretch/>
        </p:blipFill>
        <p:spPr bwMode="auto">
          <a:xfrm>
            <a:off x="2876550" y="177800"/>
            <a:ext cx="3389313" cy="620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9" name="Text Box 4">
            <a:extLst>
              <a:ext uri="{FF2B5EF4-FFF2-40B4-BE49-F238E27FC236}">
                <a16:creationId xmlns:a16="http://schemas.microsoft.com/office/drawing/2014/main" id="{F4AA6E44-C884-4790-9685-3B1321A00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5138" y="382588"/>
            <a:ext cx="674687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DNA in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nucleus</a:t>
            </a:r>
          </a:p>
        </p:txBody>
      </p:sp>
      <p:sp>
        <p:nvSpPr>
          <p:cNvPr id="101380" name="Text Box 5">
            <a:extLst>
              <a:ext uri="{FF2B5EF4-FFF2-40B4-BE49-F238E27FC236}">
                <a16:creationId xmlns:a16="http://schemas.microsoft.com/office/drawing/2014/main" id="{3AC4E9C8-1DFA-40EF-AA5A-46C0AEDEC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925" y="935038"/>
            <a:ext cx="911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mRNAs in 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cytoplasm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1381" name="Text Box 6">
            <a:extLst>
              <a:ext uri="{FF2B5EF4-FFF2-40B4-BE49-F238E27FC236}">
                <a16:creationId xmlns:a16="http://schemas.microsoft.com/office/drawing/2014/main" id="{CBD8BB6B-FB0A-49CC-B45B-78FCF2A9E9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575" y="1930400"/>
            <a:ext cx="1154113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Reverse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transcriptase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1382" name="Line 7">
            <a:extLst>
              <a:ext uri="{FF2B5EF4-FFF2-40B4-BE49-F238E27FC236}">
                <a16:creationId xmlns:a16="http://schemas.microsoft.com/office/drawing/2014/main" id="{75728C4B-9F40-4B98-A485-287B69F66E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30788" y="477838"/>
            <a:ext cx="488950" cy="238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1383" name="Line 8">
            <a:extLst>
              <a:ext uri="{FF2B5EF4-FFF2-40B4-BE49-F238E27FC236}">
                <a16:creationId xmlns:a16="http://schemas.microsoft.com/office/drawing/2014/main" id="{A15987FD-A822-4F91-A203-2CE77AEF37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27600" y="1028700"/>
            <a:ext cx="414338" cy="2714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1384" name="Line 9">
            <a:extLst>
              <a:ext uri="{FF2B5EF4-FFF2-40B4-BE49-F238E27FC236}">
                <a16:creationId xmlns:a16="http://schemas.microsoft.com/office/drawing/2014/main" id="{15A11BB9-07DB-403D-A5FB-06E2107CC4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80000" y="1033463"/>
            <a:ext cx="26670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1385" name="AutoShape 10">
            <a:extLst>
              <a:ext uri="{FF2B5EF4-FFF2-40B4-BE49-F238E27FC236}">
                <a16:creationId xmlns:a16="http://schemas.microsoft.com/office/drawing/2014/main" id="{75E18819-C456-4E9C-AF44-68718B9B02B6}"/>
              </a:ext>
            </a:extLst>
          </p:cNvPr>
          <p:cNvSpPr>
            <a:spLocks/>
          </p:cNvSpPr>
          <p:nvPr/>
        </p:nvSpPr>
        <p:spPr bwMode="auto">
          <a:xfrm>
            <a:off x="3906838" y="1128713"/>
            <a:ext cx="152400" cy="344487"/>
          </a:xfrm>
          <a:prstGeom prst="leftBrace">
            <a:avLst>
              <a:gd name="adj1" fmla="val 18837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01386" name="Text Box 11">
            <a:extLst>
              <a:ext uri="{FF2B5EF4-FFF2-40B4-BE49-F238E27FC236}">
                <a16:creationId xmlns:a16="http://schemas.microsoft.com/office/drawing/2014/main" id="{80A6937E-5580-48AC-8A54-2EEA59894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2114550"/>
            <a:ext cx="976313" cy="16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Poly-A tail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1387" name="Text Box 12">
            <a:extLst>
              <a:ext uri="{FF2B5EF4-FFF2-40B4-BE49-F238E27FC236}">
                <a16:creationId xmlns:a16="http://schemas.microsoft.com/office/drawing/2014/main" id="{8800A6A0-3801-4CD7-8FA9-2CC133640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2625" y="2844800"/>
            <a:ext cx="53816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DNA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strand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1388" name="Text Box 13">
            <a:extLst>
              <a:ext uri="{FF2B5EF4-FFF2-40B4-BE49-F238E27FC236}">
                <a16:creationId xmlns:a16="http://schemas.microsoft.com/office/drawing/2014/main" id="{93ADC761-2D70-4AE3-9007-17F867870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425" y="2838450"/>
            <a:ext cx="69056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Primer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1389" name="Text Box 14">
            <a:extLst>
              <a:ext uri="{FF2B5EF4-FFF2-40B4-BE49-F238E27FC236}">
                <a16:creationId xmlns:a16="http://schemas.microsoft.com/office/drawing/2014/main" id="{B95B6845-A425-4287-945A-18BA7301E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325" y="2254250"/>
            <a:ext cx="69056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mRNA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1390" name="Line 15">
            <a:extLst>
              <a:ext uri="{FF2B5EF4-FFF2-40B4-BE49-F238E27FC236}">
                <a16:creationId xmlns:a16="http://schemas.microsoft.com/office/drawing/2014/main" id="{0ECDCFB0-C0BA-4582-A5CA-2004FCE2EFB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3200" y="2311400"/>
            <a:ext cx="0" cy="101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1391" name="Line 16">
            <a:extLst>
              <a:ext uri="{FF2B5EF4-FFF2-40B4-BE49-F238E27FC236}">
                <a16:creationId xmlns:a16="http://schemas.microsoft.com/office/drawing/2014/main" id="{E6960FE3-E6A6-44F9-B784-11122DC1795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4500" y="2311400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1392" name="Rectangle 17">
            <a:extLst>
              <a:ext uri="{FF2B5EF4-FFF2-40B4-BE49-F238E27FC236}">
                <a16:creationId xmlns:a16="http://schemas.microsoft.com/office/drawing/2014/main" id="{B73983A2-547D-4034-9AD3-55970A8D2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75" y="2276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kumimoji="0" lang="zh-CN" altLang="zh-CN" sz="2400">
              <a:ea typeface="宋体" panose="02010600030101010101" pitchFamily="2" charset="-122"/>
            </a:endParaRPr>
          </a:p>
        </p:txBody>
      </p:sp>
      <p:sp>
        <p:nvSpPr>
          <p:cNvPr id="101393" name="Line 18">
            <a:extLst>
              <a:ext uri="{FF2B5EF4-FFF2-40B4-BE49-F238E27FC236}">
                <a16:creationId xmlns:a16="http://schemas.microsoft.com/office/drawing/2014/main" id="{83E5C239-7D0C-4A49-8435-669C32A82920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25" y="2740025"/>
            <a:ext cx="0" cy="85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1394" name="Line 19">
            <a:extLst>
              <a:ext uri="{FF2B5EF4-FFF2-40B4-BE49-F238E27FC236}">
                <a16:creationId xmlns:a16="http://schemas.microsoft.com/office/drawing/2014/main" id="{07EFD6A2-FCA6-4C26-A232-31AF4FF79C9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56225" y="2727325"/>
            <a:ext cx="0" cy="1238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1395" name="矩形 19">
            <a:extLst>
              <a:ext uri="{FF2B5EF4-FFF2-40B4-BE49-F238E27FC236}">
                <a16:creationId xmlns:a16="http://schemas.microsoft.com/office/drawing/2014/main" id="{ADB0767F-7555-4C7C-B5BE-8CD2650C5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119063"/>
            <a:ext cx="29686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zh-CN" b="1">
                <a:solidFill>
                  <a:srgbClr val="0070C0"/>
                </a:solidFill>
                <a:ea typeface="宋体" panose="02010600030101010101" pitchFamily="2" charset="-122"/>
              </a:rPr>
              <a:t>Making complementary DNA (cDNA) for a eukaryotic gene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CCECBF0-B9FF-49C7-B3B8-9AE3ED634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67</a:t>
            </a:fld>
            <a:endParaRPr lang="en-US" altLang="zh-CN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20_06MakingcDNA_3-U">
            <a:extLst>
              <a:ext uri="{FF2B5EF4-FFF2-40B4-BE49-F238E27FC236}">
                <a16:creationId xmlns:a16="http://schemas.microsoft.com/office/drawing/2014/main" id="{2A812B6F-7DE0-42D8-8C0A-FCCBFA4BFC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1"/>
          <a:stretch/>
        </p:blipFill>
        <p:spPr bwMode="auto">
          <a:xfrm>
            <a:off x="2876550" y="177800"/>
            <a:ext cx="3389313" cy="629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7" name="Text Box 4">
            <a:extLst>
              <a:ext uri="{FF2B5EF4-FFF2-40B4-BE49-F238E27FC236}">
                <a16:creationId xmlns:a16="http://schemas.microsoft.com/office/drawing/2014/main" id="{2BEA5203-E86E-4F47-81B7-B99C7CFD7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5138" y="382588"/>
            <a:ext cx="674687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DNA in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nucleus</a:t>
            </a:r>
          </a:p>
        </p:txBody>
      </p:sp>
      <p:sp>
        <p:nvSpPr>
          <p:cNvPr id="103428" name="Text Box 5">
            <a:extLst>
              <a:ext uri="{FF2B5EF4-FFF2-40B4-BE49-F238E27FC236}">
                <a16:creationId xmlns:a16="http://schemas.microsoft.com/office/drawing/2014/main" id="{02E85AF5-854E-4A43-A14E-F67317863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925" y="935038"/>
            <a:ext cx="911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mRNAs in 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cytoplasm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3429" name="Text Box 6">
            <a:extLst>
              <a:ext uri="{FF2B5EF4-FFF2-40B4-BE49-F238E27FC236}">
                <a16:creationId xmlns:a16="http://schemas.microsoft.com/office/drawing/2014/main" id="{EFCBCBFB-E23A-4A91-88AA-58C18E8CB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575" y="1930400"/>
            <a:ext cx="1154113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Reverse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transcriptase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3430" name="Line 7">
            <a:extLst>
              <a:ext uri="{FF2B5EF4-FFF2-40B4-BE49-F238E27FC236}">
                <a16:creationId xmlns:a16="http://schemas.microsoft.com/office/drawing/2014/main" id="{2DB5392A-54F1-4AE9-8E1E-A888A01B95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30788" y="477838"/>
            <a:ext cx="488950" cy="238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31" name="Line 8">
            <a:extLst>
              <a:ext uri="{FF2B5EF4-FFF2-40B4-BE49-F238E27FC236}">
                <a16:creationId xmlns:a16="http://schemas.microsoft.com/office/drawing/2014/main" id="{AFEDBF68-FD36-42E8-AF1B-30A8B55907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27600" y="1028700"/>
            <a:ext cx="414338" cy="2714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32" name="Line 9">
            <a:extLst>
              <a:ext uri="{FF2B5EF4-FFF2-40B4-BE49-F238E27FC236}">
                <a16:creationId xmlns:a16="http://schemas.microsoft.com/office/drawing/2014/main" id="{0C0C238F-19CD-4881-BF15-4493F6C7FE9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80000" y="1033463"/>
            <a:ext cx="26670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33" name="AutoShape 10">
            <a:extLst>
              <a:ext uri="{FF2B5EF4-FFF2-40B4-BE49-F238E27FC236}">
                <a16:creationId xmlns:a16="http://schemas.microsoft.com/office/drawing/2014/main" id="{0920C013-CB15-42E1-B6AF-32BA6C6C9528}"/>
              </a:ext>
            </a:extLst>
          </p:cNvPr>
          <p:cNvSpPr>
            <a:spLocks/>
          </p:cNvSpPr>
          <p:nvPr/>
        </p:nvSpPr>
        <p:spPr bwMode="auto">
          <a:xfrm>
            <a:off x="3906838" y="1128713"/>
            <a:ext cx="152400" cy="344487"/>
          </a:xfrm>
          <a:prstGeom prst="leftBrace">
            <a:avLst>
              <a:gd name="adj1" fmla="val 18837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03434" name="Text Box 11">
            <a:extLst>
              <a:ext uri="{FF2B5EF4-FFF2-40B4-BE49-F238E27FC236}">
                <a16:creationId xmlns:a16="http://schemas.microsoft.com/office/drawing/2014/main" id="{2075649C-344E-41E5-8C49-9778210CA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2114550"/>
            <a:ext cx="976313" cy="16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Poly-A tail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3435" name="Text Box 12">
            <a:extLst>
              <a:ext uri="{FF2B5EF4-FFF2-40B4-BE49-F238E27FC236}">
                <a16:creationId xmlns:a16="http://schemas.microsoft.com/office/drawing/2014/main" id="{7082D36D-DBFB-43E0-8042-D0497BC6E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2625" y="2844800"/>
            <a:ext cx="53816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DNA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strand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3436" name="Text Box 13">
            <a:extLst>
              <a:ext uri="{FF2B5EF4-FFF2-40B4-BE49-F238E27FC236}">
                <a16:creationId xmlns:a16="http://schemas.microsoft.com/office/drawing/2014/main" id="{E626F52F-016F-4CB9-874C-F1952801A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425" y="2838450"/>
            <a:ext cx="69056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Primer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3437" name="Text Box 14">
            <a:extLst>
              <a:ext uri="{FF2B5EF4-FFF2-40B4-BE49-F238E27FC236}">
                <a16:creationId xmlns:a16="http://schemas.microsoft.com/office/drawing/2014/main" id="{DCFDD0FC-7F43-4F99-914D-966032D14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325" y="2254250"/>
            <a:ext cx="69056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mRNA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3438" name="Line 15">
            <a:extLst>
              <a:ext uri="{FF2B5EF4-FFF2-40B4-BE49-F238E27FC236}">
                <a16:creationId xmlns:a16="http://schemas.microsoft.com/office/drawing/2014/main" id="{10BE9573-2D76-4A54-ACAA-D01A86B227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3200" y="2311400"/>
            <a:ext cx="0" cy="101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39" name="Line 16">
            <a:extLst>
              <a:ext uri="{FF2B5EF4-FFF2-40B4-BE49-F238E27FC236}">
                <a16:creationId xmlns:a16="http://schemas.microsoft.com/office/drawing/2014/main" id="{57F77FCC-1195-4F2B-8FEC-32FA7A1F9F02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4500" y="2311400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40" name="Rectangle 17">
            <a:extLst>
              <a:ext uri="{FF2B5EF4-FFF2-40B4-BE49-F238E27FC236}">
                <a16:creationId xmlns:a16="http://schemas.microsoft.com/office/drawing/2014/main" id="{CE9FF22B-F000-43DE-BE93-C1416795C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75" y="2276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kumimoji="0" lang="zh-CN" altLang="zh-CN" sz="2400">
              <a:ea typeface="宋体" panose="02010600030101010101" pitchFamily="2" charset="-122"/>
            </a:endParaRPr>
          </a:p>
        </p:txBody>
      </p:sp>
      <p:sp>
        <p:nvSpPr>
          <p:cNvPr id="103441" name="Line 18">
            <a:extLst>
              <a:ext uri="{FF2B5EF4-FFF2-40B4-BE49-F238E27FC236}">
                <a16:creationId xmlns:a16="http://schemas.microsoft.com/office/drawing/2014/main" id="{F8F8F82B-2CAB-4F9C-B624-3439CFC0135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25" y="2740025"/>
            <a:ext cx="0" cy="85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42" name="Line 19">
            <a:extLst>
              <a:ext uri="{FF2B5EF4-FFF2-40B4-BE49-F238E27FC236}">
                <a16:creationId xmlns:a16="http://schemas.microsoft.com/office/drawing/2014/main" id="{4CDE2229-41E5-4F6E-9DA5-016EE669981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56225" y="2727325"/>
            <a:ext cx="0" cy="1238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43" name="Text Box 20">
            <a:extLst>
              <a:ext uri="{FF2B5EF4-FFF2-40B4-BE49-F238E27FC236}">
                <a16:creationId xmlns:a16="http://schemas.microsoft.com/office/drawing/2014/main" id="{6888C641-DC7A-4A7D-A600-F4687F1B0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3021013"/>
            <a:ext cx="881063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Degraded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mRNA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3444" name="Line 21">
            <a:extLst>
              <a:ext uri="{FF2B5EF4-FFF2-40B4-BE49-F238E27FC236}">
                <a16:creationId xmlns:a16="http://schemas.microsoft.com/office/drawing/2014/main" id="{5B1516D2-3A86-47F9-887A-E41DAE84BE59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3763" y="3416300"/>
            <a:ext cx="96837" cy="2746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45" name="矩形 22">
            <a:extLst>
              <a:ext uri="{FF2B5EF4-FFF2-40B4-BE49-F238E27FC236}">
                <a16:creationId xmlns:a16="http://schemas.microsoft.com/office/drawing/2014/main" id="{506983C4-73D6-4F37-893B-AE184367E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119063"/>
            <a:ext cx="29686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zh-CN" b="1">
                <a:solidFill>
                  <a:srgbClr val="0070C0"/>
                </a:solidFill>
                <a:ea typeface="宋体" panose="02010600030101010101" pitchFamily="2" charset="-122"/>
              </a:rPr>
              <a:t>Making complementary DNA (cDNA) for a eukaryotic gene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9F5FACE-61D2-46C5-8735-818D1901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68</a:t>
            </a:fld>
            <a:endParaRPr lang="en-US" altLang="zh-CN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20_06MakingcDNA_4-U">
            <a:extLst>
              <a:ext uri="{FF2B5EF4-FFF2-40B4-BE49-F238E27FC236}">
                <a16:creationId xmlns:a16="http://schemas.microsoft.com/office/drawing/2014/main" id="{99E197F1-072E-4107-8A2E-E6C96B5879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89"/>
          <a:stretch/>
        </p:blipFill>
        <p:spPr bwMode="auto">
          <a:xfrm>
            <a:off x="2876550" y="177800"/>
            <a:ext cx="3389313" cy="637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5" name="Text Box 4">
            <a:extLst>
              <a:ext uri="{FF2B5EF4-FFF2-40B4-BE49-F238E27FC236}">
                <a16:creationId xmlns:a16="http://schemas.microsoft.com/office/drawing/2014/main" id="{87BC5DA1-0146-4975-9FC0-B31F3288F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5138" y="382588"/>
            <a:ext cx="674687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DNA in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nucleus</a:t>
            </a:r>
          </a:p>
        </p:txBody>
      </p:sp>
      <p:sp>
        <p:nvSpPr>
          <p:cNvPr id="105476" name="Text Box 5">
            <a:extLst>
              <a:ext uri="{FF2B5EF4-FFF2-40B4-BE49-F238E27FC236}">
                <a16:creationId xmlns:a16="http://schemas.microsoft.com/office/drawing/2014/main" id="{37E8C0CA-2E7B-4FEB-81A9-8133B5EDB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925" y="935038"/>
            <a:ext cx="911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mRNAs in 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cytoplasm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5477" name="Text Box 6">
            <a:extLst>
              <a:ext uri="{FF2B5EF4-FFF2-40B4-BE49-F238E27FC236}">
                <a16:creationId xmlns:a16="http://schemas.microsoft.com/office/drawing/2014/main" id="{9F1B8542-E6B3-4FBE-A506-56B3A0ADC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575" y="1930400"/>
            <a:ext cx="1154113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Reverse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transcriptase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5478" name="Line 7">
            <a:extLst>
              <a:ext uri="{FF2B5EF4-FFF2-40B4-BE49-F238E27FC236}">
                <a16:creationId xmlns:a16="http://schemas.microsoft.com/office/drawing/2014/main" id="{46EF2BBA-488C-4820-B5A1-7B45A5B7B0E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30788" y="477838"/>
            <a:ext cx="488950" cy="238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5479" name="Line 8">
            <a:extLst>
              <a:ext uri="{FF2B5EF4-FFF2-40B4-BE49-F238E27FC236}">
                <a16:creationId xmlns:a16="http://schemas.microsoft.com/office/drawing/2014/main" id="{C5CA8E71-7C65-437B-AB71-6DF4DDD1ECF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27600" y="1028700"/>
            <a:ext cx="414338" cy="2714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5480" name="Line 9">
            <a:extLst>
              <a:ext uri="{FF2B5EF4-FFF2-40B4-BE49-F238E27FC236}">
                <a16:creationId xmlns:a16="http://schemas.microsoft.com/office/drawing/2014/main" id="{47717C4F-3F41-43AD-8290-979A1590FD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80000" y="1033463"/>
            <a:ext cx="26670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5481" name="AutoShape 10">
            <a:extLst>
              <a:ext uri="{FF2B5EF4-FFF2-40B4-BE49-F238E27FC236}">
                <a16:creationId xmlns:a16="http://schemas.microsoft.com/office/drawing/2014/main" id="{EEF4F45B-ECDC-4E73-A344-930C2F899ECE}"/>
              </a:ext>
            </a:extLst>
          </p:cNvPr>
          <p:cNvSpPr>
            <a:spLocks/>
          </p:cNvSpPr>
          <p:nvPr/>
        </p:nvSpPr>
        <p:spPr bwMode="auto">
          <a:xfrm>
            <a:off x="3906838" y="1128713"/>
            <a:ext cx="152400" cy="344487"/>
          </a:xfrm>
          <a:prstGeom prst="leftBrace">
            <a:avLst>
              <a:gd name="adj1" fmla="val 18837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05482" name="Text Box 11">
            <a:extLst>
              <a:ext uri="{FF2B5EF4-FFF2-40B4-BE49-F238E27FC236}">
                <a16:creationId xmlns:a16="http://schemas.microsoft.com/office/drawing/2014/main" id="{FB74895F-2265-4210-AB62-177B9869E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2114550"/>
            <a:ext cx="976313" cy="16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Poly-A tail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5483" name="Text Box 12">
            <a:extLst>
              <a:ext uri="{FF2B5EF4-FFF2-40B4-BE49-F238E27FC236}">
                <a16:creationId xmlns:a16="http://schemas.microsoft.com/office/drawing/2014/main" id="{1365F0CC-41BA-4CFC-8980-68EC71535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2625" y="2844800"/>
            <a:ext cx="53816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DNA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strand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5484" name="Text Box 13">
            <a:extLst>
              <a:ext uri="{FF2B5EF4-FFF2-40B4-BE49-F238E27FC236}">
                <a16:creationId xmlns:a16="http://schemas.microsoft.com/office/drawing/2014/main" id="{2E3648A3-DEA1-44F2-8D0B-5AD345A6C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425" y="2838450"/>
            <a:ext cx="69056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Primer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5485" name="Text Box 14">
            <a:extLst>
              <a:ext uri="{FF2B5EF4-FFF2-40B4-BE49-F238E27FC236}">
                <a16:creationId xmlns:a16="http://schemas.microsoft.com/office/drawing/2014/main" id="{F6047779-2033-45A0-955C-2FE10EB37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325" y="2254250"/>
            <a:ext cx="69056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mRNA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5486" name="Line 15">
            <a:extLst>
              <a:ext uri="{FF2B5EF4-FFF2-40B4-BE49-F238E27FC236}">
                <a16:creationId xmlns:a16="http://schemas.microsoft.com/office/drawing/2014/main" id="{7273B3E8-D80E-40E7-9E3B-3556E8991B73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3200" y="2311400"/>
            <a:ext cx="0" cy="101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5487" name="Line 16">
            <a:extLst>
              <a:ext uri="{FF2B5EF4-FFF2-40B4-BE49-F238E27FC236}">
                <a16:creationId xmlns:a16="http://schemas.microsoft.com/office/drawing/2014/main" id="{30432553-E2D3-40B0-BE45-97C10AB3620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4500" y="2311400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5488" name="Rectangle 17">
            <a:extLst>
              <a:ext uri="{FF2B5EF4-FFF2-40B4-BE49-F238E27FC236}">
                <a16:creationId xmlns:a16="http://schemas.microsoft.com/office/drawing/2014/main" id="{02CD5104-CFE1-4DE8-882C-BFE056D31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75" y="2276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kumimoji="0" lang="zh-CN" altLang="zh-CN" sz="2400">
              <a:ea typeface="宋体" panose="02010600030101010101" pitchFamily="2" charset="-122"/>
            </a:endParaRPr>
          </a:p>
        </p:txBody>
      </p:sp>
      <p:sp>
        <p:nvSpPr>
          <p:cNvPr id="105489" name="Line 18">
            <a:extLst>
              <a:ext uri="{FF2B5EF4-FFF2-40B4-BE49-F238E27FC236}">
                <a16:creationId xmlns:a16="http://schemas.microsoft.com/office/drawing/2014/main" id="{3593E997-45FF-4B2B-9339-DC5685D47CB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25" y="2740025"/>
            <a:ext cx="0" cy="85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5490" name="Line 19">
            <a:extLst>
              <a:ext uri="{FF2B5EF4-FFF2-40B4-BE49-F238E27FC236}">
                <a16:creationId xmlns:a16="http://schemas.microsoft.com/office/drawing/2014/main" id="{058D97D4-62AD-4941-ABB5-D5B66187D269}"/>
              </a:ext>
            </a:extLst>
          </p:cNvPr>
          <p:cNvSpPr>
            <a:spLocks noChangeShapeType="1"/>
          </p:cNvSpPr>
          <p:nvPr/>
        </p:nvSpPr>
        <p:spPr bwMode="auto">
          <a:xfrm>
            <a:off x="5356225" y="2727325"/>
            <a:ext cx="0" cy="1238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5491" name="Text Box 20">
            <a:extLst>
              <a:ext uri="{FF2B5EF4-FFF2-40B4-BE49-F238E27FC236}">
                <a16:creationId xmlns:a16="http://schemas.microsoft.com/office/drawing/2014/main" id="{2928D647-4FD1-4635-AAFB-6FE1EADA7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3021013"/>
            <a:ext cx="881063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Degraded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mRNA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5492" name="Line 21">
            <a:extLst>
              <a:ext uri="{FF2B5EF4-FFF2-40B4-BE49-F238E27FC236}">
                <a16:creationId xmlns:a16="http://schemas.microsoft.com/office/drawing/2014/main" id="{FFFCE55A-2B40-4AB2-9CFB-CBEADB1379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3763" y="3416300"/>
            <a:ext cx="96837" cy="2746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5493" name="Text Box 22">
            <a:extLst>
              <a:ext uri="{FF2B5EF4-FFF2-40B4-BE49-F238E27FC236}">
                <a16:creationId xmlns:a16="http://schemas.microsoft.com/office/drawing/2014/main" id="{A980B6BA-AA44-45C6-86F6-96B1A32F4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8013" y="5227638"/>
            <a:ext cx="1000125" cy="38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DNA 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polymerase</a:t>
            </a:r>
          </a:p>
        </p:txBody>
      </p:sp>
      <p:sp>
        <p:nvSpPr>
          <p:cNvPr id="105494" name="Line 23">
            <a:extLst>
              <a:ext uri="{FF2B5EF4-FFF2-40B4-BE49-F238E27FC236}">
                <a16:creationId xmlns:a16="http://schemas.microsoft.com/office/drawing/2014/main" id="{ACEC7388-9136-4ABD-86BE-951D9A5752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56000" y="5143500"/>
            <a:ext cx="487363" cy="1651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5495" name="矩形 23">
            <a:extLst>
              <a:ext uri="{FF2B5EF4-FFF2-40B4-BE49-F238E27FC236}">
                <a16:creationId xmlns:a16="http://schemas.microsoft.com/office/drawing/2014/main" id="{208F5CE1-E9B6-49BD-805C-2C90E03AB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119063"/>
            <a:ext cx="29686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zh-CN" b="1">
                <a:solidFill>
                  <a:srgbClr val="0070C0"/>
                </a:solidFill>
                <a:ea typeface="宋体" panose="02010600030101010101" pitchFamily="2" charset="-122"/>
              </a:rPr>
              <a:t>Making complementary DNA (cDNA) for a eukaryotic gene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62E80ED-EB40-4C1A-BAD0-409C777A4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69</a:t>
            </a:fld>
            <a:endParaRPr lang="en-US" altLang="zh-C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矩形 1">
            <a:extLst>
              <a:ext uri="{FF2B5EF4-FFF2-40B4-BE49-F238E27FC236}">
                <a16:creationId xmlns:a16="http://schemas.microsoft.com/office/drawing/2014/main" id="{87F107D0-AB08-4CCA-9CB1-BF7EF8CBD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464" y="5957570"/>
            <a:ext cx="27093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T2</a:t>
            </a:r>
            <a:r>
              <a:rPr kumimoji="0"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噬菌体的模式图</a:t>
            </a:r>
          </a:p>
        </p:txBody>
      </p:sp>
      <p:sp>
        <p:nvSpPr>
          <p:cNvPr id="17411" name="矩形 2">
            <a:extLst>
              <a:ext uri="{FF2B5EF4-FFF2-40B4-BE49-F238E27FC236}">
                <a16:creationId xmlns:a16="http://schemas.microsoft.com/office/drawing/2014/main" id="{7E7BDC57-FC87-4D16-9EA3-4D087CB3C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2489" y="4569143"/>
            <a:ext cx="2350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噬菌体侵染细菌</a:t>
            </a:r>
          </a:p>
        </p:txBody>
      </p:sp>
      <p:pic>
        <p:nvPicPr>
          <p:cNvPr id="17412" name="图片 3" descr="pic_277053.jpg">
            <a:extLst>
              <a:ext uri="{FF2B5EF4-FFF2-40B4-BE49-F238E27FC236}">
                <a16:creationId xmlns:a16="http://schemas.microsoft.com/office/drawing/2014/main" id="{9AFE36C0-B506-4538-99F5-8B5F69FAD3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08050"/>
            <a:ext cx="4800600" cy="47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图片 4" descr="pic_277062.jpg">
            <a:extLst>
              <a:ext uri="{FF2B5EF4-FFF2-40B4-BE49-F238E27FC236}">
                <a16:creationId xmlns:a16="http://schemas.microsoft.com/office/drawing/2014/main" id="{9BB041F6-9E08-4F2C-A73E-67C7D9E04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103120"/>
            <a:ext cx="3062760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50B9F6B-E4C8-444F-BC92-28FD77BDF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7</a:t>
            </a:fld>
            <a:endParaRPr lang="en-US" altLang="zh-CN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20_06MakingcDNA_5-U">
            <a:extLst>
              <a:ext uri="{FF2B5EF4-FFF2-40B4-BE49-F238E27FC236}">
                <a16:creationId xmlns:a16="http://schemas.microsoft.com/office/drawing/2014/main" id="{DF1FBAC8-9D0F-415D-BC0E-DF68C565A5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2"/>
          <a:stretch/>
        </p:blipFill>
        <p:spPr bwMode="auto">
          <a:xfrm>
            <a:off x="2876550" y="177800"/>
            <a:ext cx="3389313" cy="638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3" name="Text Box 4">
            <a:extLst>
              <a:ext uri="{FF2B5EF4-FFF2-40B4-BE49-F238E27FC236}">
                <a16:creationId xmlns:a16="http://schemas.microsoft.com/office/drawing/2014/main" id="{F344D336-D0A2-4EFD-BD77-B648E4FBA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5138" y="382588"/>
            <a:ext cx="674687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DNA in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nucleus</a:t>
            </a:r>
          </a:p>
        </p:txBody>
      </p:sp>
      <p:sp>
        <p:nvSpPr>
          <p:cNvPr id="107524" name="Text Box 5">
            <a:extLst>
              <a:ext uri="{FF2B5EF4-FFF2-40B4-BE49-F238E27FC236}">
                <a16:creationId xmlns:a16="http://schemas.microsoft.com/office/drawing/2014/main" id="{7974EB17-F109-4D99-8E89-0C72C55BE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925" y="935038"/>
            <a:ext cx="911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mRNAs in 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cytoplasm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7525" name="Text Box 6">
            <a:extLst>
              <a:ext uri="{FF2B5EF4-FFF2-40B4-BE49-F238E27FC236}">
                <a16:creationId xmlns:a16="http://schemas.microsoft.com/office/drawing/2014/main" id="{BA290B8D-1414-4E72-95BB-BA70C82C9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575" y="1930400"/>
            <a:ext cx="1154113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Reverse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transcriptase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7526" name="Line 7">
            <a:extLst>
              <a:ext uri="{FF2B5EF4-FFF2-40B4-BE49-F238E27FC236}">
                <a16:creationId xmlns:a16="http://schemas.microsoft.com/office/drawing/2014/main" id="{EA305712-103A-45D7-935B-B8253F0E3B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30788" y="477838"/>
            <a:ext cx="488950" cy="238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7527" name="Line 8">
            <a:extLst>
              <a:ext uri="{FF2B5EF4-FFF2-40B4-BE49-F238E27FC236}">
                <a16:creationId xmlns:a16="http://schemas.microsoft.com/office/drawing/2014/main" id="{AF0A7D55-5324-46F8-AA0A-8285745086C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27600" y="1028700"/>
            <a:ext cx="414338" cy="2714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7528" name="Line 9">
            <a:extLst>
              <a:ext uri="{FF2B5EF4-FFF2-40B4-BE49-F238E27FC236}">
                <a16:creationId xmlns:a16="http://schemas.microsoft.com/office/drawing/2014/main" id="{19FF1A53-2465-49D0-9FF8-288CB02C02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80000" y="1033463"/>
            <a:ext cx="26670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7529" name="AutoShape 10">
            <a:extLst>
              <a:ext uri="{FF2B5EF4-FFF2-40B4-BE49-F238E27FC236}">
                <a16:creationId xmlns:a16="http://schemas.microsoft.com/office/drawing/2014/main" id="{3631826F-8F46-49CE-8BD7-0B4289427F35}"/>
              </a:ext>
            </a:extLst>
          </p:cNvPr>
          <p:cNvSpPr>
            <a:spLocks/>
          </p:cNvSpPr>
          <p:nvPr/>
        </p:nvSpPr>
        <p:spPr bwMode="auto">
          <a:xfrm>
            <a:off x="3906838" y="1128713"/>
            <a:ext cx="152400" cy="344487"/>
          </a:xfrm>
          <a:prstGeom prst="leftBrace">
            <a:avLst>
              <a:gd name="adj1" fmla="val 18837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07530" name="Text Box 11">
            <a:extLst>
              <a:ext uri="{FF2B5EF4-FFF2-40B4-BE49-F238E27FC236}">
                <a16:creationId xmlns:a16="http://schemas.microsoft.com/office/drawing/2014/main" id="{F7D8CD09-AB0C-4006-8719-1444837A1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2114550"/>
            <a:ext cx="976313" cy="16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Poly-A tail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7531" name="Text Box 12">
            <a:extLst>
              <a:ext uri="{FF2B5EF4-FFF2-40B4-BE49-F238E27FC236}">
                <a16:creationId xmlns:a16="http://schemas.microsoft.com/office/drawing/2014/main" id="{A37B952D-A3E8-44D2-8C4F-9C49F53DD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2625" y="2844800"/>
            <a:ext cx="53816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DNA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strand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7532" name="Text Box 13">
            <a:extLst>
              <a:ext uri="{FF2B5EF4-FFF2-40B4-BE49-F238E27FC236}">
                <a16:creationId xmlns:a16="http://schemas.microsoft.com/office/drawing/2014/main" id="{97DF3BE9-4984-4D45-8F2F-6DCF62E94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425" y="2838450"/>
            <a:ext cx="69056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Primer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7533" name="Text Box 14">
            <a:extLst>
              <a:ext uri="{FF2B5EF4-FFF2-40B4-BE49-F238E27FC236}">
                <a16:creationId xmlns:a16="http://schemas.microsoft.com/office/drawing/2014/main" id="{DEF6DC45-A7C1-4331-949D-EAABD2186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325" y="2254250"/>
            <a:ext cx="69056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mRNA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7534" name="Line 15">
            <a:extLst>
              <a:ext uri="{FF2B5EF4-FFF2-40B4-BE49-F238E27FC236}">
                <a16:creationId xmlns:a16="http://schemas.microsoft.com/office/drawing/2014/main" id="{01D75611-EC14-4B91-9D67-A5F58F5C9673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3200" y="2311400"/>
            <a:ext cx="0" cy="101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7535" name="Line 16">
            <a:extLst>
              <a:ext uri="{FF2B5EF4-FFF2-40B4-BE49-F238E27FC236}">
                <a16:creationId xmlns:a16="http://schemas.microsoft.com/office/drawing/2014/main" id="{2710A4A0-C071-41DA-9899-718CB5A5BF9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4500" y="2311400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7536" name="Rectangle 17">
            <a:extLst>
              <a:ext uri="{FF2B5EF4-FFF2-40B4-BE49-F238E27FC236}">
                <a16:creationId xmlns:a16="http://schemas.microsoft.com/office/drawing/2014/main" id="{752BFC17-C478-43E4-BC2C-07AA34BFC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75" y="2276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kumimoji="0" lang="zh-CN" altLang="zh-CN" sz="2400">
              <a:ea typeface="宋体" panose="02010600030101010101" pitchFamily="2" charset="-122"/>
            </a:endParaRPr>
          </a:p>
        </p:txBody>
      </p:sp>
      <p:sp>
        <p:nvSpPr>
          <p:cNvPr id="107537" name="Line 18">
            <a:extLst>
              <a:ext uri="{FF2B5EF4-FFF2-40B4-BE49-F238E27FC236}">
                <a16:creationId xmlns:a16="http://schemas.microsoft.com/office/drawing/2014/main" id="{360E13A9-003D-4964-A592-C0657DE0584C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25" y="2740025"/>
            <a:ext cx="0" cy="85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7538" name="Line 19">
            <a:extLst>
              <a:ext uri="{FF2B5EF4-FFF2-40B4-BE49-F238E27FC236}">
                <a16:creationId xmlns:a16="http://schemas.microsoft.com/office/drawing/2014/main" id="{A925668F-B739-4904-AA9A-F72ED72ABED8}"/>
              </a:ext>
            </a:extLst>
          </p:cNvPr>
          <p:cNvSpPr>
            <a:spLocks noChangeShapeType="1"/>
          </p:cNvSpPr>
          <p:nvPr/>
        </p:nvSpPr>
        <p:spPr bwMode="auto">
          <a:xfrm>
            <a:off x="5356225" y="2727325"/>
            <a:ext cx="0" cy="1238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7539" name="Text Box 20">
            <a:extLst>
              <a:ext uri="{FF2B5EF4-FFF2-40B4-BE49-F238E27FC236}">
                <a16:creationId xmlns:a16="http://schemas.microsoft.com/office/drawing/2014/main" id="{F7900B38-60E1-4B8A-BB71-4304D8FFE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3021013"/>
            <a:ext cx="881063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Degraded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mRNA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7540" name="Line 21">
            <a:extLst>
              <a:ext uri="{FF2B5EF4-FFF2-40B4-BE49-F238E27FC236}">
                <a16:creationId xmlns:a16="http://schemas.microsoft.com/office/drawing/2014/main" id="{B62D8F67-1163-4D61-8F88-3BCCBD396D7B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3763" y="3416300"/>
            <a:ext cx="96837" cy="2746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7541" name="Text Box 22">
            <a:extLst>
              <a:ext uri="{FF2B5EF4-FFF2-40B4-BE49-F238E27FC236}">
                <a16:creationId xmlns:a16="http://schemas.microsoft.com/office/drawing/2014/main" id="{AD91F1F4-8A1C-4F87-9EC3-912ACCF51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8013" y="5227638"/>
            <a:ext cx="1000125" cy="38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DNA </a:t>
            </a:r>
            <a:br>
              <a:rPr kumimoji="0" lang="en-US" altLang="zh-CN" sz="1400" b="1">
                <a:ea typeface="ヒラギノ角ゴ Pro W3" pitchFamily="48" charset="-128"/>
              </a:rPr>
            </a:br>
            <a:r>
              <a:rPr kumimoji="0" lang="en-US" altLang="zh-CN" sz="1400" b="1">
                <a:ea typeface="ヒラギノ角ゴ Pro W3" pitchFamily="48" charset="-128"/>
              </a:rPr>
              <a:t>polymerase</a:t>
            </a:r>
          </a:p>
        </p:txBody>
      </p:sp>
      <p:sp>
        <p:nvSpPr>
          <p:cNvPr id="107542" name="Line 23">
            <a:extLst>
              <a:ext uri="{FF2B5EF4-FFF2-40B4-BE49-F238E27FC236}">
                <a16:creationId xmlns:a16="http://schemas.microsoft.com/office/drawing/2014/main" id="{DB4CD159-D4E5-4897-BFD5-A95EFDB70B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56000" y="5143500"/>
            <a:ext cx="487363" cy="1651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7543" name="Text Box 24">
            <a:extLst>
              <a:ext uri="{FF2B5EF4-FFF2-40B4-BE49-F238E27FC236}">
                <a16:creationId xmlns:a16="http://schemas.microsoft.com/office/drawing/2014/main" id="{CE3D43C6-B6D7-424E-80D9-07CA1501A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5263" y="6416675"/>
            <a:ext cx="690562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400" b="1">
                <a:ea typeface="ヒラギノ角ゴ Pro W3" pitchFamily="48" charset="-128"/>
              </a:rPr>
              <a:t>cDNA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07544" name="矩形 24">
            <a:extLst>
              <a:ext uri="{FF2B5EF4-FFF2-40B4-BE49-F238E27FC236}">
                <a16:creationId xmlns:a16="http://schemas.microsoft.com/office/drawing/2014/main" id="{977FA6BF-6752-47C7-BA04-5AB17E4BC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119063"/>
            <a:ext cx="29686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zh-CN" b="1">
                <a:solidFill>
                  <a:srgbClr val="0070C0"/>
                </a:solidFill>
                <a:ea typeface="宋体" panose="02010600030101010101" pitchFamily="2" charset="-122"/>
              </a:rPr>
              <a:t>Making complementary DNA (cDNA) for a eukaryotic gene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09CCC23-1F51-4EF0-88AD-376F30B3F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70</a:t>
            </a:fld>
            <a:endParaRPr lang="en-US" altLang="zh-CN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3">
            <a:extLst>
              <a:ext uri="{FF2B5EF4-FFF2-40B4-BE49-F238E27FC236}">
                <a16:creationId xmlns:a16="http://schemas.microsoft.com/office/drawing/2014/main" id="{382895A3-34D9-4A6A-9115-29CEA7C75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863" y="1143000"/>
            <a:ext cx="4348162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①鸟枪法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(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直接分离法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)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楷体_GB2312"/>
            </a:endParaRPr>
          </a:p>
        </p:txBody>
      </p:sp>
      <p:sp>
        <p:nvSpPr>
          <p:cNvPr id="109571" name="Text Box 4">
            <a:extLst>
              <a:ext uri="{FF2B5EF4-FFF2-40B4-BE49-F238E27FC236}">
                <a16:creationId xmlns:a16="http://schemas.microsoft.com/office/drawing/2014/main" id="{53B7D183-21CF-4337-BE3F-2F5C2D34A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75" y="1873250"/>
            <a:ext cx="4302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供体细胞中的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DNA</a:t>
            </a:r>
          </a:p>
        </p:txBody>
      </p:sp>
      <p:sp>
        <p:nvSpPr>
          <p:cNvPr id="109572" name="Text Box 5">
            <a:extLst>
              <a:ext uri="{FF2B5EF4-FFF2-40B4-BE49-F238E27FC236}">
                <a16:creationId xmlns:a16="http://schemas.microsoft.com/office/drawing/2014/main" id="{27CEC2D2-AB74-4A44-9E3F-C6F1CB332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588" y="3030538"/>
            <a:ext cx="3460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许多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DNA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片段</a:t>
            </a:r>
          </a:p>
        </p:txBody>
      </p:sp>
      <p:sp>
        <p:nvSpPr>
          <p:cNvPr id="109573" name="Text Box 6">
            <a:extLst>
              <a:ext uri="{FF2B5EF4-FFF2-40B4-BE49-F238E27FC236}">
                <a16:creationId xmlns:a16="http://schemas.microsoft.com/office/drawing/2014/main" id="{93354A23-5AB4-4DED-B90A-726613548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8338" y="4219575"/>
            <a:ext cx="2057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重组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DNA</a:t>
            </a:r>
          </a:p>
        </p:txBody>
      </p:sp>
      <p:sp>
        <p:nvSpPr>
          <p:cNvPr id="109574" name="Text Box 7">
            <a:extLst>
              <a:ext uri="{FF2B5EF4-FFF2-40B4-BE49-F238E27FC236}">
                <a16:creationId xmlns:a16="http://schemas.microsoft.com/office/drawing/2014/main" id="{DA5A46D6-CDA1-4589-8E32-65EF61062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2436813"/>
            <a:ext cx="1990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限制酶</a:t>
            </a:r>
          </a:p>
        </p:txBody>
      </p:sp>
      <p:sp>
        <p:nvSpPr>
          <p:cNvPr id="109575" name="Text Box 8">
            <a:extLst>
              <a:ext uri="{FF2B5EF4-FFF2-40B4-BE49-F238E27FC236}">
                <a16:creationId xmlns:a16="http://schemas.microsoft.com/office/drawing/2014/main" id="{24E55BA8-9A5A-40B5-B758-229B16069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8638" y="3624263"/>
            <a:ext cx="2557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与载体连接</a:t>
            </a:r>
          </a:p>
        </p:txBody>
      </p:sp>
      <p:sp>
        <p:nvSpPr>
          <p:cNvPr id="109576" name="Line 9">
            <a:extLst>
              <a:ext uri="{FF2B5EF4-FFF2-40B4-BE49-F238E27FC236}">
                <a16:creationId xmlns:a16="http://schemas.microsoft.com/office/drawing/2014/main" id="{13CB67E3-99BE-45A0-AD25-9882AFB6D73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14663" y="2513013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09577" name="Line 10">
            <a:extLst>
              <a:ext uri="{FF2B5EF4-FFF2-40B4-BE49-F238E27FC236}">
                <a16:creationId xmlns:a16="http://schemas.microsoft.com/office/drawing/2014/main" id="{335DDFF0-8500-4C10-8369-7947EE0A3CF9}"/>
              </a:ext>
            </a:extLst>
          </p:cNvPr>
          <p:cNvSpPr>
            <a:spLocks noChangeShapeType="1"/>
          </p:cNvSpPr>
          <p:nvPr/>
        </p:nvSpPr>
        <p:spPr bwMode="auto">
          <a:xfrm>
            <a:off x="3014663" y="3686175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09578" name="Text Box 11">
            <a:extLst>
              <a:ext uri="{FF2B5EF4-FFF2-40B4-BE49-F238E27FC236}">
                <a16:creationId xmlns:a16="http://schemas.microsoft.com/office/drawing/2014/main" id="{A54B00D5-7130-483B-BAB9-259231308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975" y="5408613"/>
            <a:ext cx="2443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受体细胞</a:t>
            </a:r>
          </a:p>
        </p:txBody>
      </p:sp>
      <p:sp>
        <p:nvSpPr>
          <p:cNvPr id="109579" name="Text Box 13">
            <a:extLst>
              <a:ext uri="{FF2B5EF4-FFF2-40B4-BE49-F238E27FC236}">
                <a16:creationId xmlns:a16="http://schemas.microsoft.com/office/drawing/2014/main" id="{9ACABDF4-B071-4DFF-BECB-5B4E45AE6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2738" y="4799013"/>
            <a:ext cx="1533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导入</a:t>
            </a:r>
          </a:p>
        </p:txBody>
      </p:sp>
      <p:sp>
        <p:nvSpPr>
          <p:cNvPr id="109580" name="Text Box 14">
            <a:extLst>
              <a:ext uri="{FF2B5EF4-FFF2-40B4-BE49-F238E27FC236}">
                <a16:creationId xmlns:a16="http://schemas.microsoft.com/office/drawing/2014/main" id="{DAC7BDD9-28D2-49EE-9E25-F21DA4903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8" y="5762625"/>
            <a:ext cx="16557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外源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DNA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扩增</a:t>
            </a:r>
          </a:p>
        </p:txBody>
      </p:sp>
      <p:sp>
        <p:nvSpPr>
          <p:cNvPr id="109581" name="Line 15">
            <a:extLst>
              <a:ext uri="{FF2B5EF4-FFF2-40B4-BE49-F238E27FC236}">
                <a16:creationId xmlns:a16="http://schemas.microsoft.com/office/drawing/2014/main" id="{4187F625-A3B2-497D-8DDA-D69305422E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5138" y="4875213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09582" name="Line 16">
            <a:extLst>
              <a:ext uri="{FF2B5EF4-FFF2-40B4-BE49-F238E27FC236}">
                <a16:creationId xmlns:a16="http://schemas.microsoft.com/office/drawing/2014/main" id="{5B307A74-E69D-4B3D-B2A0-9C2B354772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6538" y="5716588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09583" name="Text Box 17">
            <a:extLst>
              <a:ext uri="{FF2B5EF4-FFF2-40B4-BE49-F238E27FC236}">
                <a16:creationId xmlns:a16="http://schemas.microsoft.com/office/drawing/2014/main" id="{C33E1932-1D44-43EA-8428-F04BC2C43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050" y="3195638"/>
            <a:ext cx="2057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目的基因</a:t>
            </a:r>
          </a:p>
        </p:txBody>
      </p:sp>
      <p:sp>
        <p:nvSpPr>
          <p:cNvPr id="109584" name="Text Box 18">
            <a:extLst>
              <a:ext uri="{FF2B5EF4-FFF2-40B4-BE49-F238E27FC236}">
                <a16:creationId xmlns:a16="http://schemas.microsoft.com/office/drawing/2014/main" id="{4ADD4AC3-4CD7-4AE4-B6A6-6707B92BA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4498975"/>
            <a:ext cx="1533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分离</a:t>
            </a:r>
          </a:p>
        </p:txBody>
      </p:sp>
      <p:sp>
        <p:nvSpPr>
          <p:cNvPr id="109585" name="Line 19">
            <a:extLst>
              <a:ext uri="{FF2B5EF4-FFF2-40B4-BE49-F238E27FC236}">
                <a16:creationId xmlns:a16="http://schemas.microsoft.com/office/drawing/2014/main" id="{4182EAA6-283A-448B-A46D-649B867583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42163" y="3916363"/>
            <a:ext cx="0" cy="1582737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09586" name="Rectangle 22">
            <a:extLst>
              <a:ext uri="{FF2B5EF4-FFF2-40B4-BE49-F238E27FC236}">
                <a16:creationId xmlns:a16="http://schemas.microsoft.com/office/drawing/2014/main" id="{391D5CB0-9C2B-42C6-80AE-26FBA0781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7313" y="5867400"/>
            <a:ext cx="27892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（基因组文库）</a:t>
            </a:r>
          </a:p>
        </p:txBody>
      </p:sp>
      <p:sp>
        <p:nvSpPr>
          <p:cNvPr id="24" name="Rectangle 2">
            <a:extLst>
              <a:ext uri="{FF2B5EF4-FFF2-40B4-BE49-F238E27FC236}">
                <a16:creationId xmlns:a16="http://schemas.microsoft.com/office/drawing/2014/main" id="{E2B6E7CA-539D-430A-91E1-C400C8CF48CF}"/>
              </a:ext>
            </a:extLst>
          </p:cNvPr>
          <p:cNvSpPr txBox="1">
            <a:spLocks noChangeArrowheads="1"/>
          </p:cNvSpPr>
          <p:nvPr/>
        </p:nvSpPr>
        <p:spPr>
          <a:xfrm>
            <a:off x="119063" y="127953"/>
            <a:ext cx="8534400" cy="508000"/>
          </a:xfrm>
          <a:prstGeom prst="rect">
            <a:avLst/>
          </a:prstGeom>
        </p:spPr>
        <p:txBody>
          <a:bodyPr/>
          <a:lstStyle>
            <a:lvl1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9080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13652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8224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22796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kumimoji="0" lang="zh-CN" altLang="en-US" sz="40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从基因文库中获取目的基因</a:t>
            </a:r>
            <a:endParaRPr kumimoji="0" lang="en-US" altLang="zh-CN" sz="40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9589" name="矩形 24">
            <a:extLst>
              <a:ext uri="{FF2B5EF4-FFF2-40B4-BE49-F238E27FC236}">
                <a16:creationId xmlns:a16="http://schemas.microsoft.com/office/drawing/2014/main" id="{8FE5CA75-61E5-4E61-8805-31171CFB0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663" y="5391150"/>
            <a:ext cx="34369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zh-CN" altLang="en-US" sz="2800" b="1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菌落原位杂交或外源基因产物功能检测法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AB11B365-CE67-4809-94B4-DD103263F07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336773"/>
            <a:ext cx="8534400" cy="646331"/>
          </a:xfrm>
        </p:spPr>
        <p:txBody>
          <a:bodyPr/>
          <a:lstStyle/>
          <a:p>
            <a:pPr marL="0" indent="0"/>
            <a:r>
              <a:rPr lang="zh-CN" altLang="en-US" sz="4000" dirty="0">
                <a:latin typeface="微软雅黑" panose="020B0503020204020204" pitchFamily="34" charset="-122"/>
              </a:rPr>
              <a:t>筛选携带目的基因的克隆</a:t>
            </a:r>
            <a:endParaRPr lang="en-US" altLang="zh-CN" sz="4000" b="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220F9785-FA5A-4351-8905-D354681208C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600200"/>
            <a:ext cx="8763000" cy="244034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核酸杂交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nucleic acid hybridization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）：</a:t>
            </a:r>
            <a:endParaRPr lang="en-US" altLang="zh-CN" sz="32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63562" lvl="1" indent="0">
              <a:lnSpc>
                <a:spcPct val="150000"/>
              </a:lnSpc>
              <a:buNone/>
            </a:pPr>
            <a:r>
              <a:rPr lang="zh-CN" altLang="en-US" sz="3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用具有与该基因互补序列的</a:t>
            </a:r>
            <a:r>
              <a:rPr lang="zh-CN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核酸探针</a:t>
            </a:r>
            <a:r>
              <a:rPr lang="en-US" altLang="zh-CN" sz="30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(nucleic acid probe) </a:t>
            </a:r>
            <a:r>
              <a:rPr lang="zh-CN" altLang="en-US" sz="3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鉴定携带目的基因的克隆。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955BBF8-769D-493A-9CA1-1DC4CFAD3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72</a:t>
            </a:fld>
            <a:endParaRPr lang="en-US" altLang="zh-CN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3">
            <a:extLst>
              <a:ext uri="{FF2B5EF4-FFF2-40B4-BE49-F238E27FC236}">
                <a16:creationId xmlns:a16="http://schemas.microsoft.com/office/drawing/2014/main" id="{FB41C8EA-6364-4091-A7A1-895A67796AE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88937" y="304800"/>
            <a:ext cx="8534400" cy="3300904"/>
          </a:xfrm>
        </p:spPr>
        <p:txBody>
          <a:bodyPr/>
          <a:lstStyle/>
          <a:p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根据目标蛋白的部分氨基酸序列，推导出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序列，然后化学合成出合适的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探针</a:t>
            </a:r>
            <a:endParaRPr lang="en-US" altLang="zh-CN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63562" lvl="1" indent="0">
              <a:buNone/>
            </a:pP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For example, if the desired gene is</a:t>
            </a:r>
          </a:p>
          <a:p>
            <a:endParaRPr lang="en-US" altLang="zh-CN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zh-CN" b="1" dirty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–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Then we would synthesize this probe  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C454ACD2-A9BD-491E-91B8-03FB24E04CC5}"/>
              </a:ext>
            </a:extLst>
          </p:cNvPr>
          <p:cNvGrpSpPr/>
          <p:nvPr/>
        </p:nvGrpSpPr>
        <p:grpSpPr>
          <a:xfrm>
            <a:off x="2305843" y="2286000"/>
            <a:ext cx="4487863" cy="381001"/>
            <a:chOff x="2446337" y="2819400"/>
            <a:chExt cx="4487863" cy="381001"/>
          </a:xfrm>
        </p:grpSpPr>
        <p:pic>
          <p:nvPicPr>
            <p:cNvPr id="112643" name="Picture 8" descr="20_UN01InTextTargetSeq-U">
              <a:extLst>
                <a:ext uri="{FF2B5EF4-FFF2-40B4-BE49-F238E27FC236}">
                  <a16:creationId xmlns:a16="http://schemas.microsoft.com/office/drawing/2014/main" id="{6C7C1B5B-5C5F-49C9-8638-9AAF41DFB38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1437"/>
            <a:stretch/>
          </p:blipFill>
          <p:spPr bwMode="auto">
            <a:xfrm>
              <a:off x="2446337" y="2836863"/>
              <a:ext cx="4487863" cy="363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644" name="Text Box 9">
              <a:extLst>
                <a:ext uri="{FF2B5EF4-FFF2-40B4-BE49-F238E27FC236}">
                  <a16:creationId xmlns:a16="http://schemas.microsoft.com/office/drawing/2014/main" id="{063FC7FD-2EEA-4EAA-A836-A1F4E1236A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5325" y="2901950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 dirty="0">
                  <a:ea typeface="ヒラギノ角ゴ Pro W3" pitchFamily="48" charset="-128"/>
                </a:rPr>
                <a:t>G</a:t>
              </a:r>
            </a:p>
          </p:txBody>
        </p:sp>
        <p:sp>
          <p:nvSpPr>
            <p:cNvPr id="112645" name="Text Box 10">
              <a:extLst>
                <a:ext uri="{FF2B5EF4-FFF2-40B4-BE49-F238E27FC236}">
                  <a16:creationId xmlns:a16="http://schemas.microsoft.com/office/drawing/2014/main" id="{49BD88C4-7FAB-47A0-8369-258D2EB7BB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9675" y="2889250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 dirty="0">
                  <a:ea typeface="ヒラギノ角ゴ Pro W3" pitchFamily="48" charset="-128"/>
                </a:rPr>
                <a:t>5</a:t>
              </a:r>
              <a:r>
                <a:rPr kumimoji="0" lang="en-US" altLang="zh-CN" sz="2400" b="1" dirty="0">
                  <a:ea typeface="ヒラギノ角ゴ Pro W3" pitchFamily="48" charset="-128"/>
                  <a:sym typeface="Symbol" panose="05050102010706020507" pitchFamily="18" charset="2"/>
                </a:rPr>
                <a:t></a:t>
              </a:r>
              <a:endParaRPr kumimoji="0" lang="en-US" altLang="zh-CN" sz="2400" b="1" dirty="0">
                <a:ea typeface="ヒラギノ角ゴ Pro W3" pitchFamily="48" charset="-128"/>
              </a:endParaRPr>
            </a:p>
          </p:txBody>
        </p:sp>
        <p:sp>
          <p:nvSpPr>
            <p:cNvPr id="112646" name="Text Box 11">
              <a:extLst>
                <a:ext uri="{FF2B5EF4-FFF2-40B4-BE49-F238E27FC236}">
                  <a16:creationId xmlns:a16="http://schemas.microsoft.com/office/drawing/2014/main" id="{182FF405-A9E0-4A9B-82FB-A1BC58940A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57975" y="2901950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3</a:t>
              </a:r>
              <a:r>
                <a:rPr kumimoji="0" lang="en-US" altLang="zh-CN" sz="2400" b="1">
                  <a:ea typeface="ヒラギノ角ゴ Pro W3" pitchFamily="48" charset="-128"/>
                  <a:sym typeface="Symbol" panose="05050102010706020507" pitchFamily="18" charset="2"/>
                </a:rPr>
                <a:t></a:t>
              </a:r>
              <a:endParaRPr kumimoji="0" lang="en-US" altLang="zh-CN" sz="2400" b="1">
                <a:ea typeface="ヒラギノ角ゴ Pro W3" pitchFamily="48" charset="-128"/>
              </a:endParaRPr>
            </a:p>
          </p:txBody>
        </p:sp>
        <p:sp>
          <p:nvSpPr>
            <p:cNvPr id="112647" name="Text Box 12">
              <a:extLst>
                <a:ext uri="{FF2B5EF4-FFF2-40B4-BE49-F238E27FC236}">
                  <a16:creationId xmlns:a16="http://schemas.microsoft.com/office/drawing/2014/main" id="{EC155F40-3CEF-40E8-BE58-1783E59570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8775" y="2819400"/>
              <a:ext cx="303212" cy="3159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 dirty="0">
                  <a:ea typeface="ヒラギノ角ゴ Pro W3" pitchFamily="48" charset="-128"/>
                </a:rPr>
                <a:t>…</a:t>
              </a:r>
            </a:p>
          </p:txBody>
        </p:sp>
        <p:sp>
          <p:nvSpPr>
            <p:cNvPr id="112648" name="Text Box 13">
              <a:extLst>
                <a:ext uri="{FF2B5EF4-FFF2-40B4-BE49-F238E27FC236}">
                  <a16:creationId xmlns:a16="http://schemas.microsoft.com/office/drawing/2014/main" id="{DD4D050D-F1B0-4488-A48F-DCBC79D5BE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88075" y="2819400"/>
              <a:ext cx="303212" cy="3159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…</a:t>
              </a:r>
            </a:p>
          </p:txBody>
        </p:sp>
        <p:sp>
          <p:nvSpPr>
            <p:cNvPr id="112649" name="Text Box 14">
              <a:extLst>
                <a:ext uri="{FF2B5EF4-FFF2-40B4-BE49-F238E27FC236}">
                  <a16:creationId xmlns:a16="http://schemas.microsoft.com/office/drawing/2014/main" id="{6575188B-F5E9-42C1-A19B-4641C54BC8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025" y="2901950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G</a:t>
              </a:r>
            </a:p>
          </p:txBody>
        </p:sp>
        <p:sp>
          <p:nvSpPr>
            <p:cNvPr id="112650" name="Text Box 15">
              <a:extLst>
                <a:ext uri="{FF2B5EF4-FFF2-40B4-BE49-F238E27FC236}">
                  <a16:creationId xmlns:a16="http://schemas.microsoft.com/office/drawing/2014/main" id="{09C3A95A-5791-49EC-87B1-633B4E809B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67375" y="2901950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G</a:t>
              </a:r>
            </a:p>
          </p:txBody>
        </p:sp>
        <p:sp>
          <p:nvSpPr>
            <p:cNvPr id="112651" name="Text Box 16">
              <a:extLst>
                <a:ext uri="{FF2B5EF4-FFF2-40B4-BE49-F238E27FC236}">
                  <a16:creationId xmlns:a16="http://schemas.microsoft.com/office/drawing/2014/main" id="{DC0870CB-93FD-445A-A1FF-C7BD6782C1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2375" y="2901950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C</a:t>
              </a:r>
            </a:p>
          </p:txBody>
        </p:sp>
        <p:sp>
          <p:nvSpPr>
            <p:cNvPr id="112652" name="Text Box 17">
              <a:extLst>
                <a:ext uri="{FF2B5EF4-FFF2-40B4-BE49-F238E27FC236}">
                  <a16:creationId xmlns:a16="http://schemas.microsoft.com/office/drawing/2014/main" id="{0624284B-B91F-48B7-A505-10C1EA9079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33925" y="2901950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C</a:t>
              </a:r>
            </a:p>
          </p:txBody>
        </p:sp>
        <p:sp>
          <p:nvSpPr>
            <p:cNvPr id="112653" name="Text Box 18">
              <a:extLst>
                <a:ext uri="{FF2B5EF4-FFF2-40B4-BE49-F238E27FC236}">
                  <a16:creationId xmlns:a16="http://schemas.microsoft.com/office/drawing/2014/main" id="{215EF560-156D-479D-88B5-B8BFEC7ECF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0425" y="2901950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C</a:t>
              </a:r>
            </a:p>
          </p:txBody>
        </p:sp>
        <p:sp>
          <p:nvSpPr>
            <p:cNvPr id="112654" name="Text Box 19">
              <a:extLst>
                <a:ext uri="{FF2B5EF4-FFF2-40B4-BE49-F238E27FC236}">
                  <a16:creationId xmlns:a16="http://schemas.microsoft.com/office/drawing/2014/main" id="{F24FDA2E-CB19-4F22-B8DC-77B6CFE2D7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6375" y="2901950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T</a:t>
              </a:r>
            </a:p>
          </p:txBody>
        </p:sp>
        <p:sp>
          <p:nvSpPr>
            <p:cNvPr id="112655" name="Text Box 20">
              <a:extLst>
                <a:ext uri="{FF2B5EF4-FFF2-40B4-BE49-F238E27FC236}">
                  <a16:creationId xmlns:a16="http://schemas.microsoft.com/office/drawing/2014/main" id="{0744A667-BBCC-4608-8D17-DE48A5A7F3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87925" y="2901950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T</a:t>
              </a:r>
            </a:p>
          </p:txBody>
        </p:sp>
        <p:sp>
          <p:nvSpPr>
            <p:cNvPr id="112656" name="Text Box 21">
              <a:extLst>
                <a:ext uri="{FF2B5EF4-FFF2-40B4-BE49-F238E27FC236}">
                  <a16:creationId xmlns:a16="http://schemas.microsoft.com/office/drawing/2014/main" id="{9978B6E6-94DB-47F2-AEE8-E951720B69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3825" y="2901950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T</a:t>
              </a:r>
            </a:p>
          </p:txBody>
        </p:sp>
        <p:sp>
          <p:nvSpPr>
            <p:cNvPr id="112657" name="Text Box 22">
              <a:extLst>
                <a:ext uri="{FF2B5EF4-FFF2-40B4-BE49-F238E27FC236}">
                  <a16:creationId xmlns:a16="http://schemas.microsoft.com/office/drawing/2014/main" id="{1CBA3A66-8D02-44AF-BD9C-1882042F7A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38625" y="2901950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A</a:t>
              </a:r>
            </a:p>
          </p:txBody>
        </p:sp>
        <p:sp>
          <p:nvSpPr>
            <p:cNvPr id="112658" name="Text Box 23">
              <a:extLst>
                <a:ext uri="{FF2B5EF4-FFF2-40B4-BE49-F238E27FC236}">
                  <a16:creationId xmlns:a16="http://schemas.microsoft.com/office/drawing/2014/main" id="{B96D71D3-470A-471F-B09B-22FDD6D121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6275" y="2901950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A</a:t>
              </a:r>
            </a:p>
          </p:txBody>
        </p:sp>
        <p:sp>
          <p:nvSpPr>
            <p:cNvPr id="112659" name="Text Box 24">
              <a:extLst>
                <a:ext uri="{FF2B5EF4-FFF2-40B4-BE49-F238E27FC236}">
                  <a16:creationId xmlns:a16="http://schemas.microsoft.com/office/drawing/2014/main" id="{8206A6C8-CF4D-4486-A425-1B20B9E2B0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26075" y="2901950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A</a:t>
              </a: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BEF78A5E-AFFB-46A9-8BF2-3291AFC66DCD}"/>
              </a:ext>
            </a:extLst>
          </p:cNvPr>
          <p:cNvGrpSpPr/>
          <p:nvPr/>
        </p:nvGrpSpPr>
        <p:grpSpPr>
          <a:xfrm>
            <a:off x="2404109" y="3692150"/>
            <a:ext cx="4256087" cy="765810"/>
            <a:chOff x="2443163" y="5286376"/>
            <a:chExt cx="4256087" cy="765810"/>
          </a:xfrm>
        </p:grpSpPr>
        <p:pic>
          <p:nvPicPr>
            <p:cNvPr id="112660" name="Picture 25" descr="20_UN02InTextProbeSeq-U">
              <a:extLst>
                <a:ext uri="{FF2B5EF4-FFF2-40B4-BE49-F238E27FC236}">
                  <a16:creationId xmlns:a16="http://schemas.microsoft.com/office/drawing/2014/main" id="{F6BDDB22-3E0A-4C5F-B443-CC8D911A04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396"/>
            <a:stretch/>
          </p:blipFill>
          <p:spPr bwMode="auto">
            <a:xfrm>
              <a:off x="2443163" y="5286376"/>
              <a:ext cx="4256087" cy="765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661" name="Text Box 26">
              <a:extLst>
                <a:ext uri="{FF2B5EF4-FFF2-40B4-BE49-F238E27FC236}">
                  <a16:creationId xmlns:a16="http://schemas.microsoft.com/office/drawing/2014/main" id="{51570542-EB51-40D3-869A-0B00E9E757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8963" y="5541963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C</a:t>
              </a:r>
            </a:p>
          </p:txBody>
        </p:sp>
        <p:sp>
          <p:nvSpPr>
            <p:cNvPr id="112662" name="Text Box 27">
              <a:extLst>
                <a:ext uri="{FF2B5EF4-FFF2-40B4-BE49-F238E27FC236}">
                  <a16:creationId xmlns:a16="http://schemas.microsoft.com/office/drawing/2014/main" id="{C7587669-156D-47A8-8381-8096ACDB4B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0663" y="5548313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3</a:t>
              </a:r>
              <a:r>
                <a:rPr kumimoji="0" lang="en-US" altLang="zh-CN" sz="2400" b="1">
                  <a:ea typeface="ヒラギノ角ゴ Pro W3" pitchFamily="48" charset="-128"/>
                  <a:sym typeface="Symbol" panose="05050102010706020507" pitchFamily="18" charset="2"/>
                </a:rPr>
                <a:t></a:t>
              </a:r>
              <a:endParaRPr kumimoji="0" lang="en-US" altLang="zh-CN" sz="2400" b="1">
                <a:ea typeface="ヒラギノ角ゴ Pro W3" pitchFamily="48" charset="-128"/>
              </a:endParaRPr>
            </a:p>
          </p:txBody>
        </p:sp>
        <p:sp>
          <p:nvSpPr>
            <p:cNvPr id="112663" name="Text Box 28">
              <a:extLst>
                <a:ext uri="{FF2B5EF4-FFF2-40B4-BE49-F238E27FC236}">
                  <a16:creationId xmlns:a16="http://schemas.microsoft.com/office/drawing/2014/main" id="{DE9118A7-369C-4002-9924-293D369635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02363" y="5541963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5</a:t>
              </a:r>
              <a:r>
                <a:rPr kumimoji="0" lang="en-US" altLang="zh-CN" sz="2400" b="1">
                  <a:ea typeface="ヒラギノ角ゴ Pro W3" pitchFamily="48" charset="-128"/>
                  <a:sym typeface="Symbol" panose="05050102010706020507" pitchFamily="18" charset="2"/>
                </a:rPr>
                <a:t></a:t>
              </a:r>
              <a:endParaRPr kumimoji="0" lang="en-US" altLang="zh-CN" sz="2400" b="1">
                <a:ea typeface="ヒラギノ角ゴ Pro W3" pitchFamily="48" charset="-128"/>
              </a:endParaRPr>
            </a:p>
          </p:txBody>
        </p:sp>
        <p:sp>
          <p:nvSpPr>
            <p:cNvPr id="112664" name="Text Box 29">
              <a:extLst>
                <a:ext uri="{FF2B5EF4-FFF2-40B4-BE49-F238E27FC236}">
                  <a16:creationId xmlns:a16="http://schemas.microsoft.com/office/drawing/2014/main" id="{77153A68-0A96-4FE2-A80F-78ADB2B8C8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5663" y="5541963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C</a:t>
              </a:r>
            </a:p>
          </p:txBody>
        </p:sp>
        <p:sp>
          <p:nvSpPr>
            <p:cNvPr id="112665" name="Text Box 30">
              <a:extLst>
                <a:ext uri="{FF2B5EF4-FFF2-40B4-BE49-F238E27FC236}">
                  <a16:creationId xmlns:a16="http://schemas.microsoft.com/office/drawing/2014/main" id="{3242E74F-DDDA-4623-ADDA-B8DBF34912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86413" y="5541963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C</a:t>
              </a:r>
            </a:p>
          </p:txBody>
        </p:sp>
        <p:sp>
          <p:nvSpPr>
            <p:cNvPr id="112666" name="Text Box 31">
              <a:extLst>
                <a:ext uri="{FF2B5EF4-FFF2-40B4-BE49-F238E27FC236}">
                  <a16:creationId xmlns:a16="http://schemas.microsoft.com/office/drawing/2014/main" id="{A205C047-CF3B-46A8-A41F-0C34DFA83D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0613" y="5541963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G</a:t>
              </a:r>
            </a:p>
          </p:txBody>
        </p:sp>
        <p:sp>
          <p:nvSpPr>
            <p:cNvPr id="112667" name="Text Box 32">
              <a:extLst>
                <a:ext uri="{FF2B5EF4-FFF2-40B4-BE49-F238E27FC236}">
                  <a16:creationId xmlns:a16="http://schemas.microsoft.com/office/drawing/2014/main" id="{0D3CEC3D-717A-47CA-A2EC-5772B4304E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9463" y="5541963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G</a:t>
              </a:r>
            </a:p>
          </p:txBody>
        </p:sp>
        <p:sp>
          <p:nvSpPr>
            <p:cNvPr id="112668" name="Text Box 33">
              <a:extLst>
                <a:ext uri="{FF2B5EF4-FFF2-40B4-BE49-F238E27FC236}">
                  <a16:creationId xmlns:a16="http://schemas.microsoft.com/office/drawing/2014/main" id="{535F6E67-AB9B-4617-A123-83E6F8D5A3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34063" y="5541963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G</a:t>
              </a:r>
            </a:p>
          </p:txBody>
        </p:sp>
        <p:sp>
          <p:nvSpPr>
            <p:cNvPr id="112669" name="Text Box 34">
              <a:extLst>
                <a:ext uri="{FF2B5EF4-FFF2-40B4-BE49-F238E27FC236}">
                  <a16:creationId xmlns:a16="http://schemas.microsoft.com/office/drawing/2014/main" id="{0410F8D3-F511-4222-86F5-6F7DB3EEC6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0013" y="5541963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A</a:t>
              </a:r>
            </a:p>
          </p:txBody>
        </p:sp>
        <p:sp>
          <p:nvSpPr>
            <p:cNvPr id="112670" name="Text Box 35">
              <a:extLst>
                <a:ext uri="{FF2B5EF4-FFF2-40B4-BE49-F238E27FC236}">
                  <a16:creationId xmlns:a16="http://schemas.microsoft.com/office/drawing/2014/main" id="{14DF303F-9EAD-4520-AA95-68ABDE15F2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2513" y="5541963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A</a:t>
              </a:r>
            </a:p>
          </p:txBody>
        </p:sp>
        <p:sp>
          <p:nvSpPr>
            <p:cNvPr id="112671" name="Text Box 36">
              <a:extLst>
                <a:ext uri="{FF2B5EF4-FFF2-40B4-BE49-F238E27FC236}">
                  <a16:creationId xmlns:a16="http://schemas.microsoft.com/office/drawing/2014/main" id="{86CA37BA-03A5-4ABF-84F3-8204EC78C9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6513" y="5541963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A</a:t>
              </a:r>
            </a:p>
          </p:txBody>
        </p:sp>
        <p:sp>
          <p:nvSpPr>
            <p:cNvPr id="112672" name="Text Box 37">
              <a:extLst>
                <a:ext uri="{FF2B5EF4-FFF2-40B4-BE49-F238E27FC236}">
                  <a16:creationId xmlns:a16="http://schemas.microsoft.com/office/drawing/2014/main" id="{DB29FD0A-A99E-4AFD-9B00-7CD64BAD1F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4013" y="5541963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T</a:t>
              </a:r>
            </a:p>
          </p:txBody>
        </p:sp>
        <p:sp>
          <p:nvSpPr>
            <p:cNvPr id="112673" name="Text Box 38">
              <a:extLst>
                <a:ext uri="{FF2B5EF4-FFF2-40B4-BE49-F238E27FC236}">
                  <a16:creationId xmlns:a16="http://schemas.microsoft.com/office/drawing/2014/main" id="{97F8F580-4583-41FF-A491-500745FBEC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9913" y="5541963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T</a:t>
              </a:r>
            </a:p>
          </p:txBody>
        </p:sp>
        <p:sp>
          <p:nvSpPr>
            <p:cNvPr id="112674" name="Text Box 39">
              <a:extLst>
                <a:ext uri="{FF2B5EF4-FFF2-40B4-BE49-F238E27FC236}">
                  <a16:creationId xmlns:a16="http://schemas.microsoft.com/office/drawing/2014/main" id="{05A078DB-D1C4-4C50-92B4-586F0168AC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4163" y="5541963"/>
              <a:ext cx="169862" cy="239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2400" b="1">
                  <a:ea typeface="ヒラギノ角ゴ Pro W3" pitchFamily="48" charset="-128"/>
                </a:rPr>
                <a:t>T</a:t>
              </a:r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:a16="http://schemas.microsoft.com/office/drawing/2014/main" id="{2AD2B038-78CA-44D8-8733-EC16A4810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093" y="4876800"/>
            <a:ext cx="8534400" cy="1234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cs typeface="+mn-cs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/>
            <a:r>
              <a:rPr kumimoji="0" lang="en-US" altLang="zh-CN" sz="2800" b="1" ker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sz="2800" b="1" ker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探针可用于同时筛选大量克隆以寻找目标基因</a:t>
            </a:r>
          </a:p>
          <a:p>
            <a:pPr algn="just"/>
            <a:r>
              <a:rPr kumimoji="0" lang="zh-CN" altLang="en-US" sz="2800" b="1" ker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鉴定后，即可培养携带目的基因的克隆</a:t>
            </a:r>
            <a:endParaRPr kumimoji="0" lang="en-US" altLang="zh-CN" sz="2800" b="1" kern="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56A550-0B85-4850-B1A7-01D071BB8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73</a:t>
            </a:fld>
            <a:endParaRPr lang="en-US" altLang="zh-CN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8" descr="20_07NucleicAcidProbe-U">
            <a:extLst>
              <a:ext uri="{FF2B5EF4-FFF2-40B4-BE49-F238E27FC236}">
                <a16:creationId xmlns:a16="http://schemas.microsoft.com/office/drawing/2014/main" id="{5981B8C3-5141-47A0-98D5-32A5C2BEB7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8"/>
          <a:stretch/>
        </p:blipFill>
        <p:spPr bwMode="auto">
          <a:xfrm>
            <a:off x="293688" y="668339"/>
            <a:ext cx="8555037" cy="542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39" name="Rectangle 9">
            <a:extLst>
              <a:ext uri="{FF2B5EF4-FFF2-40B4-BE49-F238E27FC236}">
                <a16:creationId xmlns:a16="http://schemas.microsoft.com/office/drawing/2014/main" id="{AE79D81A-4B4E-4D7D-B878-991527E83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38" y="725488"/>
            <a:ext cx="1935162" cy="314325"/>
          </a:xfrm>
          <a:prstGeom prst="rect">
            <a:avLst/>
          </a:prstGeom>
          <a:solidFill>
            <a:srgbClr val="FECD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kumimoji="0" lang="zh-CN" altLang="zh-CN" sz="2400">
              <a:ea typeface="宋体" panose="02010600030101010101" pitchFamily="2" charset="-122"/>
            </a:endParaRPr>
          </a:p>
        </p:txBody>
      </p:sp>
      <p:sp>
        <p:nvSpPr>
          <p:cNvPr id="116740" name="Text Box 11">
            <a:extLst>
              <a:ext uri="{FF2B5EF4-FFF2-40B4-BE49-F238E27FC236}">
                <a16:creationId xmlns:a16="http://schemas.microsoft.com/office/drawing/2014/main" id="{812679A2-0486-4699-AABE-820601F87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400" y="1846263"/>
            <a:ext cx="661988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Probe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DNA</a:t>
            </a:r>
          </a:p>
        </p:txBody>
      </p:sp>
      <p:sp>
        <p:nvSpPr>
          <p:cNvPr id="116741" name="Text Box 12">
            <a:extLst>
              <a:ext uri="{FF2B5EF4-FFF2-40B4-BE49-F238E27FC236}">
                <a16:creationId xmlns:a16="http://schemas.microsoft.com/office/drawing/2014/main" id="{F5ACD91E-FA6F-4BF8-AA0F-7134430CD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0" y="1317625"/>
            <a:ext cx="1541463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Radioactively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labeled probe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molecules</a:t>
            </a:r>
          </a:p>
        </p:txBody>
      </p:sp>
      <p:sp>
        <p:nvSpPr>
          <p:cNvPr id="116742" name="Text Box 13">
            <a:extLst>
              <a:ext uri="{FF2B5EF4-FFF2-40B4-BE49-F238E27FC236}">
                <a16:creationId xmlns:a16="http://schemas.microsoft.com/office/drawing/2014/main" id="{856E96E6-1F0B-4226-9624-DCCFE05DB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9913" y="2651125"/>
            <a:ext cx="601662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Film</a:t>
            </a:r>
          </a:p>
        </p:txBody>
      </p:sp>
      <p:sp>
        <p:nvSpPr>
          <p:cNvPr id="116743" name="Rectangle 14">
            <a:extLst>
              <a:ext uri="{FF2B5EF4-FFF2-40B4-BE49-F238E27FC236}">
                <a16:creationId xmlns:a16="http://schemas.microsoft.com/office/drawing/2014/main" id="{38AEEE22-49CE-4146-A758-BBAD0E1F9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75" y="2276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kumimoji="0" lang="zh-CN" altLang="zh-CN" sz="2400">
              <a:ea typeface="宋体" panose="02010600030101010101" pitchFamily="2" charset="-122"/>
            </a:endParaRPr>
          </a:p>
        </p:txBody>
      </p:sp>
      <p:sp>
        <p:nvSpPr>
          <p:cNvPr id="116744" name="Text Box 15">
            <a:extLst>
              <a:ext uri="{FF2B5EF4-FFF2-40B4-BE49-F238E27FC236}">
                <a16:creationId xmlns:a16="http://schemas.microsoft.com/office/drawing/2014/main" id="{D750A24C-6D2D-4508-9BFB-67217634B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672013"/>
            <a:ext cx="2049463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Nylon membrane</a:t>
            </a:r>
          </a:p>
        </p:txBody>
      </p:sp>
      <p:sp>
        <p:nvSpPr>
          <p:cNvPr id="116745" name="Text Box 16">
            <a:extLst>
              <a:ext uri="{FF2B5EF4-FFF2-40B4-BE49-F238E27FC236}">
                <a16:creationId xmlns:a16="http://schemas.microsoft.com/office/drawing/2014/main" id="{F42FA68E-61B5-4CB1-B94D-E3D301429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313" y="2382838"/>
            <a:ext cx="1774825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Multiwell plates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holding library</a:t>
            </a:r>
          </a:p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clones</a:t>
            </a:r>
          </a:p>
        </p:txBody>
      </p:sp>
      <p:sp>
        <p:nvSpPr>
          <p:cNvPr id="116746" name="Text Box 17">
            <a:extLst>
              <a:ext uri="{FF2B5EF4-FFF2-40B4-BE49-F238E27FC236}">
                <a16:creationId xmlns:a16="http://schemas.microsoft.com/office/drawing/2014/main" id="{A9557341-74BF-4FA7-81CC-7002F9CA9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5070475"/>
            <a:ext cx="1681162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Location of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DNA with the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complementary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sequence</a:t>
            </a:r>
          </a:p>
        </p:txBody>
      </p:sp>
      <p:sp>
        <p:nvSpPr>
          <p:cNvPr id="116747" name="Text Box 18">
            <a:extLst>
              <a:ext uri="{FF2B5EF4-FFF2-40B4-BE49-F238E27FC236}">
                <a16:creationId xmlns:a16="http://schemas.microsoft.com/office/drawing/2014/main" id="{35972C90-7438-4A0B-BDF5-429749858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5263" y="2039938"/>
            <a:ext cx="9112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Gene of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interest</a:t>
            </a:r>
          </a:p>
        </p:txBody>
      </p:sp>
      <p:sp>
        <p:nvSpPr>
          <p:cNvPr id="116748" name="Text Box 19">
            <a:extLst>
              <a:ext uri="{FF2B5EF4-FFF2-40B4-BE49-F238E27FC236}">
                <a16:creationId xmlns:a16="http://schemas.microsoft.com/office/drawing/2014/main" id="{D14DECFF-8AAD-4E77-AFD0-50F33E835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0" y="2576513"/>
            <a:ext cx="173355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Single-stranded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DNA from cell</a:t>
            </a:r>
          </a:p>
        </p:txBody>
      </p:sp>
      <p:sp>
        <p:nvSpPr>
          <p:cNvPr id="116749" name="Line 20">
            <a:extLst>
              <a:ext uri="{FF2B5EF4-FFF2-40B4-BE49-F238E27FC236}">
                <a16:creationId xmlns:a16="http://schemas.microsoft.com/office/drawing/2014/main" id="{7C4AB621-2B43-471F-973F-2AA476301028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9138" y="2090738"/>
            <a:ext cx="292100" cy="139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6750" name="Line 21">
            <a:extLst>
              <a:ext uri="{FF2B5EF4-FFF2-40B4-BE49-F238E27FC236}">
                <a16:creationId xmlns:a16="http://schemas.microsoft.com/office/drawing/2014/main" id="{2FA2C9A3-58F7-49E5-80E5-9E5B6F01C8B8}"/>
              </a:ext>
            </a:extLst>
          </p:cNvPr>
          <p:cNvSpPr>
            <a:spLocks noChangeShapeType="1"/>
          </p:cNvSpPr>
          <p:nvPr/>
        </p:nvSpPr>
        <p:spPr bwMode="auto">
          <a:xfrm>
            <a:off x="5761038" y="2570163"/>
            <a:ext cx="144462" cy="142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6751" name="Line 22">
            <a:extLst>
              <a:ext uri="{FF2B5EF4-FFF2-40B4-BE49-F238E27FC236}">
                <a16:creationId xmlns:a16="http://schemas.microsoft.com/office/drawing/2014/main" id="{97ACDD28-FFEA-474B-A8FE-2EA9D1E420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6338" y="2174875"/>
            <a:ext cx="2460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6752" name="Line 23">
            <a:extLst>
              <a:ext uri="{FF2B5EF4-FFF2-40B4-BE49-F238E27FC236}">
                <a16:creationId xmlns:a16="http://schemas.microsoft.com/office/drawing/2014/main" id="{1202D60B-A495-4FB1-A0ED-B2F43BDD377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04163" y="2801938"/>
            <a:ext cx="236537" cy="2841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6753" name="Text Box 24">
            <a:extLst>
              <a:ext uri="{FF2B5EF4-FFF2-40B4-BE49-F238E27FC236}">
                <a16:creationId xmlns:a16="http://schemas.microsoft.com/office/drawing/2014/main" id="{F964C9DE-0441-4AE5-8F13-0CDFE685F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5400" y="4945063"/>
            <a:ext cx="1182688" cy="452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ea typeface="ヒラギノ角ゴ Pro W3" pitchFamily="48" charset="-128"/>
              </a:rPr>
              <a:t>Nylon</a:t>
            </a:r>
            <a:br>
              <a:rPr kumimoji="0" lang="en-US" altLang="zh-CN" sz="1800" b="1">
                <a:ea typeface="ヒラギノ角ゴ Pro W3" pitchFamily="48" charset="-128"/>
              </a:rPr>
            </a:br>
            <a:r>
              <a:rPr kumimoji="0" lang="en-US" altLang="zh-CN" sz="1800" b="1">
                <a:ea typeface="ヒラギノ角ゴ Pro W3" pitchFamily="48" charset="-128"/>
              </a:rPr>
              <a:t>membrane</a:t>
            </a:r>
          </a:p>
        </p:txBody>
      </p:sp>
      <p:sp>
        <p:nvSpPr>
          <p:cNvPr id="116754" name="Text Box 25">
            <a:extLst>
              <a:ext uri="{FF2B5EF4-FFF2-40B4-BE49-F238E27FC236}">
                <a16:creationId xmlns:a16="http://schemas.microsoft.com/office/drawing/2014/main" id="{F97945F6-23AB-458C-A3B2-C8309FBCA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263" y="768350"/>
            <a:ext cx="14081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1800" b="1">
                <a:solidFill>
                  <a:srgbClr val="563A84"/>
                </a:solidFill>
                <a:ea typeface="ヒラギノ角ゴ Pro W3" pitchFamily="48" charset="-128"/>
              </a:rPr>
              <a:t>TECHNIQUE</a:t>
            </a:r>
            <a:endParaRPr kumimoji="0" lang="en-US" altLang="zh-CN" sz="1800" b="1">
              <a:ea typeface="ヒラギノ角ゴ Pro W3" pitchFamily="48" charset="-128"/>
            </a:endParaRPr>
          </a:p>
        </p:txBody>
      </p:sp>
      <p:sp>
        <p:nvSpPr>
          <p:cNvPr id="116755" name="Line 26">
            <a:extLst>
              <a:ext uri="{FF2B5EF4-FFF2-40B4-BE49-F238E27FC236}">
                <a16:creationId xmlns:a16="http://schemas.microsoft.com/office/drawing/2014/main" id="{E600213F-1BD6-4290-8584-12961E11829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8300" y="4451350"/>
            <a:ext cx="0" cy="4635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16756" name="Group 27">
            <a:extLst>
              <a:ext uri="{FF2B5EF4-FFF2-40B4-BE49-F238E27FC236}">
                <a16:creationId xmlns:a16="http://schemas.microsoft.com/office/drawing/2014/main" id="{AFC6621B-D784-4E48-BC2B-7EE2F6F65050}"/>
              </a:ext>
            </a:extLst>
          </p:cNvPr>
          <p:cNvGrpSpPr>
            <a:grpSpLocks/>
          </p:cNvGrpSpPr>
          <p:nvPr/>
        </p:nvGrpSpPr>
        <p:grpSpPr bwMode="auto">
          <a:xfrm>
            <a:off x="6908800" y="3414713"/>
            <a:ext cx="592138" cy="1620837"/>
            <a:chOff x="4348" y="2127"/>
            <a:chExt cx="373" cy="1021"/>
          </a:xfrm>
        </p:grpSpPr>
        <p:sp>
          <p:nvSpPr>
            <p:cNvPr id="116759" name="Line 28">
              <a:extLst>
                <a:ext uri="{FF2B5EF4-FFF2-40B4-BE49-F238E27FC236}">
                  <a16:creationId xmlns:a16="http://schemas.microsoft.com/office/drawing/2014/main" id="{C18E042E-EE09-4B73-804B-95AB096F68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48" y="2212"/>
              <a:ext cx="316" cy="9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60" name="Text Box 29">
              <a:extLst>
                <a:ext uri="{FF2B5EF4-FFF2-40B4-BE49-F238E27FC236}">
                  <a16:creationId xmlns:a16="http://schemas.microsoft.com/office/drawing/2014/main" id="{3D75201A-3645-46C4-B8A6-4970A484B1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0" y="2127"/>
              <a:ext cx="81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zh-CN" sz="1800" b="1">
                  <a:ea typeface="ヒラギノ角ゴ Pro W3" pitchFamily="48" charset="-128"/>
                </a:rPr>
                <a:t>•</a:t>
              </a:r>
            </a:p>
          </p:txBody>
        </p:sp>
      </p:grpSp>
      <p:sp>
        <p:nvSpPr>
          <p:cNvPr id="116757" name="矩形 1">
            <a:extLst>
              <a:ext uri="{FF2B5EF4-FFF2-40B4-BE49-F238E27FC236}">
                <a16:creationId xmlns:a16="http://schemas.microsoft.com/office/drawing/2014/main" id="{EF168560-F277-4CCC-BABA-858A58061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5888" y="115888"/>
            <a:ext cx="617220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zh-CN" b="1" dirty="0">
                <a:solidFill>
                  <a:srgbClr val="0070C0"/>
                </a:solidFill>
                <a:ea typeface="宋体" panose="02010600030101010101" pitchFamily="2" charset="-122"/>
              </a:rPr>
              <a:t>Detecting a specific DNA sequence by hybridizing with a nucleic acid probe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7CAC17A-2E1C-4DB1-B7A0-CD8451498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74</a:t>
            </a:fld>
            <a:endParaRPr lang="en-US" altLang="zh-CN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D511C4C6-3D2C-43CD-A40F-691BCAAAA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457200"/>
            <a:ext cx="8763000" cy="2522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50838" indent="-350838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492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3716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cs typeface="+mn-cs"/>
              </a:defRPr>
            </a:lvl3pPr>
            <a:lvl4pPr marL="18288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2286000" indent="-3349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27432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32004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36576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4114800" indent="-3349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itchFamily="18" charset="0"/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0" lang="zh-CN" alt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原位杂交</a:t>
            </a:r>
            <a:r>
              <a:rPr kumimoji="0" lang="zh-CN" altLang="en-US" sz="3200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3200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 situ hybridization </a:t>
            </a:r>
            <a:r>
              <a:rPr kumimoji="0" lang="zh-CN" altLang="en-US" sz="3200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）：</a:t>
            </a:r>
            <a:endParaRPr kumimoji="0" lang="en-US" altLang="zh-CN" sz="3200" b="1" kern="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63562" lvl="1" indent="0">
              <a:lnSpc>
                <a:spcPct val="150000"/>
              </a:lnSpc>
              <a:buNone/>
            </a:pPr>
            <a:r>
              <a:rPr kumimoji="0" lang="zh-CN" altLang="en-US" sz="3000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原位杂交使用附着在探针上的荧光染料来鉴定完整生物中特定</a:t>
            </a:r>
            <a:r>
              <a:rPr kumimoji="0" lang="en-US" altLang="zh-CN" sz="3000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sz="3000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kumimoji="0" lang="en-US" altLang="zh-CN" sz="3000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mRNA</a:t>
            </a:r>
            <a:r>
              <a:rPr kumimoji="0" lang="zh-CN" altLang="en-US" sz="3000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的位置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B093300-9EA0-4D14-8E19-D19079731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41" y="3048000"/>
            <a:ext cx="2270759" cy="307320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8D85F5D-C1FF-40FE-AE90-C5FD0C5D021E}"/>
              </a:ext>
            </a:extLst>
          </p:cNvPr>
          <p:cNvSpPr txBox="1"/>
          <p:nvPr/>
        </p:nvSpPr>
        <p:spPr>
          <a:xfrm>
            <a:off x="3962400" y="3862111"/>
            <a:ext cx="4491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个不同的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探针用于定位各自在有丝分裂中期人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号染色体上的核酸序列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ABCADDE-11F1-4A0D-91B0-953B2D9CD50A}"/>
              </a:ext>
            </a:extLst>
          </p:cNvPr>
          <p:cNvSpPr/>
          <p:nvPr/>
        </p:nvSpPr>
        <p:spPr>
          <a:xfrm>
            <a:off x="864870" y="6027003"/>
            <a:ext cx="31623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原位杂交技术用于在染色体上定位基因</a:t>
            </a:r>
            <a:endParaRPr lang="en-US" altLang="zh-CN" sz="20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CE0BC24-4B00-42DB-94B2-D9181B01F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75</a:t>
            </a:fld>
            <a:endParaRPr lang="en-US" altLang="zh-CN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8" descr="20_14InSituHybridization-U">
            <a:extLst>
              <a:ext uri="{FF2B5EF4-FFF2-40B4-BE49-F238E27FC236}">
                <a16:creationId xmlns:a16="http://schemas.microsoft.com/office/drawing/2014/main" id="{3BB0C7FF-959E-4AD5-AC7A-4398FF2EA0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7"/>
          <a:stretch/>
        </p:blipFill>
        <p:spPr bwMode="auto">
          <a:xfrm>
            <a:off x="296863" y="1582739"/>
            <a:ext cx="8548687" cy="359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35" name="Text Box 10">
            <a:extLst>
              <a:ext uri="{FF2B5EF4-FFF2-40B4-BE49-F238E27FC236}">
                <a16:creationId xmlns:a16="http://schemas.microsoft.com/office/drawing/2014/main" id="{18A66D0F-EE8A-4755-BACA-556C6BB4B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3825" y="4784725"/>
            <a:ext cx="8699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zh-CN" sz="2100" b="1">
                <a:solidFill>
                  <a:schemeClr val="bg1"/>
                </a:solidFill>
                <a:ea typeface="ヒラギノ角ゴ Pro W3" pitchFamily="48" charset="-128"/>
              </a:rPr>
              <a:t> 50 </a:t>
            </a:r>
            <a:r>
              <a:rPr kumimoji="0" lang="en-US" altLang="zh-CN" sz="800" b="1">
                <a:solidFill>
                  <a:schemeClr val="bg1"/>
                </a:solidFill>
                <a:ea typeface="ヒラギノ角ゴ Pro W3" pitchFamily="48" charset="-128"/>
              </a:rPr>
              <a:t> </a:t>
            </a:r>
            <a:r>
              <a:rPr kumimoji="0" lang="en-US" altLang="zh-CN" sz="2100" b="1">
                <a:solidFill>
                  <a:schemeClr val="bg1"/>
                </a:solidFill>
                <a:ea typeface="ヒラギノ角ゴ Pro W3" pitchFamily="48" charset="-128"/>
              </a:rPr>
              <a:t>µm</a:t>
            </a:r>
          </a:p>
        </p:txBody>
      </p:sp>
      <p:sp>
        <p:nvSpPr>
          <p:cNvPr id="120836" name="Line 11">
            <a:extLst>
              <a:ext uri="{FF2B5EF4-FFF2-40B4-BE49-F238E27FC236}">
                <a16:creationId xmlns:a16="http://schemas.microsoft.com/office/drawing/2014/main" id="{418550CF-A221-44DC-AAC8-84192AB9478B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9863" y="4610100"/>
            <a:ext cx="0" cy="147638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0837" name="Line 12">
            <a:extLst>
              <a:ext uri="{FF2B5EF4-FFF2-40B4-BE49-F238E27FC236}">
                <a16:creationId xmlns:a16="http://schemas.microsoft.com/office/drawing/2014/main" id="{035EE119-9C12-40BA-8083-103012FFF535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9863" y="4686300"/>
            <a:ext cx="842962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0838" name="Line 13">
            <a:extLst>
              <a:ext uri="{FF2B5EF4-FFF2-40B4-BE49-F238E27FC236}">
                <a16:creationId xmlns:a16="http://schemas.microsoft.com/office/drawing/2014/main" id="{CBDA45C0-3E51-47F3-8D10-1A534A4B8774}"/>
              </a:ext>
            </a:extLst>
          </p:cNvPr>
          <p:cNvSpPr>
            <a:spLocks noChangeShapeType="1"/>
          </p:cNvSpPr>
          <p:nvPr/>
        </p:nvSpPr>
        <p:spPr bwMode="auto">
          <a:xfrm>
            <a:off x="8628063" y="4614863"/>
            <a:ext cx="0" cy="144462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0839" name="矩形 1">
            <a:extLst>
              <a:ext uri="{FF2B5EF4-FFF2-40B4-BE49-F238E27FC236}">
                <a16:creationId xmlns:a16="http://schemas.microsoft.com/office/drawing/2014/main" id="{26E7C6DF-153C-43E1-8D5B-B751C64EB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28600"/>
            <a:ext cx="63246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b="1" dirty="0">
                <a:solidFill>
                  <a:srgbClr val="0070C0"/>
                </a:solidFill>
                <a:ea typeface="宋体" panose="02010600030101010101" pitchFamily="2" charset="-122"/>
              </a:rPr>
              <a:t>Determining where genes are expressed by </a:t>
            </a:r>
            <a:r>
              <a:rPr lang="en-US" altLang="zh-CN" b="1" i="1" dirty="0">
                <a:solidFill>
                  <a:srgbClr val="0070C0"/>
                </a:solidFill>
                <a:ea typeface="宋体" panose="02010600030101010101" pitchFamily="2" charset="-122"/>
              </a:rPr>
              <a:t>in situ </a:t>
            </a:r>
            <a:r>
              <a:rPr lang="en-US" altLang="zh-CN" b="1" dirty="0">
                <a:solidFill>
                  <a:srgbClr val="0070C0"/>
                </a:solidFill>
                <a:ea typeface="宋体" panose="02010600030101010101" pitchFamily="2" charset="-122"/>
              </a:rPr>
              <a:t>hybridization analysis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1686A6B-9B4E-4122-B1AF-9A123EFA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76</a:t>
            </a:fld>
            <a:endParaRPr lang="en-US" altLang="zh-CN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ext Box 2">
            <a:extLst>
              <a:ext uri="{FF2B5EF4-FFF2-40B4-BE49-F238E27FC236}">
                <a16:creationId xmlns:a16="http://schemas.microsoft.com/office/drawing/2014/main" id="{6B150B0F-81A0-490C-80E7-B22B1B987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3" y="1143000"/>
            <a:ext cx="441960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②反转录法：</a:t>
            </a:r>
          </a:p>
        </p:txBody>
      </p:sp>
      <p:sp>
        <p:nvSpPr>
          <p:cNvPr id="122883" name="Text Box 3">
            <a:extLst>
              <a:ext uri="{FF2B5EF4-FFF2-40B4-BE49-F238E27FC236}">
                <a16:creationId xmlns:a16="http://schemas.microsoft.com/office/drawing/2014/main" id="{6BAC8B9E-D4D1-458A-9FBB-D64DC7E5E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681163"/>
            <a:ext cx="3581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供体细胞的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mRNA</a:t>
            </a:r>
          </a:p>
        </p:txBody>
      </p:sp>
      <p:sp>
        <p:nvSpPr>
          <p:cNvPr id="122884" name="Text Box 4">
            <a:extLst>
              <a:ext uri="{FF2B5EF4-FFF2-40B4-BE49-F238E27FC236}">
                <a16:creationId xmlns:a16="http://schemas.microsoft.com/office/drawing/2014/main" id="{6A973D5C-935B-45AA-83D8-3D146AEA2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7363" y="2614613"/>
            <a:ext cx="274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单链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DNA</a:t>
            </a:r>
          </a:p>
        </p:txBody>
      </p:sp>
      <p:sp>
        <p:nvSpPr>
          <p:cNvPr id="122885" name="Text Box 5">
            <a:extLst>
              <a:ext uri="{FF2B5EF4-FFF2-40B4-BE49-F238E27FC236}">
                <a16:creationId xmlns:a16="http://schemas.microsoft.com/office/drawing/2014/main" id="{7F9BEB49-8A95-4FBF-9270-0BE4947D4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9913" y="2160588"/>
            <a:ext cx="1828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反转录酶</a:t>
            </a:r>
          </a:p>
        </p:txBody>
      </p:sp>
      <p:sp>
        <p:nvSpPr>
          <p:cNvPr id="122886" name="Line 6">
            <a:extLst>
              <a:ext uri="{FF2B5EF4-FFF2-40B4-BE49-F238E27FC236}">
                <a16:creationId xmlns:a16="http://schemas.microsoft.com/office/drawing/2014/main" id="{AC7D1995-BAFF-4ECD-B33F-5F2432FD4DB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4988" y="2271713"/>
            <a:ext cx="1587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22887" name="Line 8">
            <a:extLst>
              <a:ext uri="{FF2B5EF4-FFF2-40B4-BE49-F238E27FC236}">
                <a16:creationId xmlns:a16="http://schemas.microsoft.com/office/drawing/2014/main" id="{F48CABAD-8CC4-4497-B9E0-041C566F716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4988" y="3194050"/>
            <a:ext cx="0" cy="358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22888" name="Text Box 9">
            <a:extLst>
              <a:ext uri="{FF2B5EF4-FFF2-40B4-BE49-F238E27FC236}">
                <a16:creationId xmlns:a16="http://schemas.microsoft.com/office/drawing/2014/main" id="{25C91946-FA20-4E3C-A231-EC1431DD6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4025" y="3060700"/>
            <a:ext cx="22669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DNA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聚合酶</a:t>
            </a:r>
          </a:p>
        </p:txBody>
      </p:sp>
      <p:sp>
        <p:nvSpPr>
          <p:cNvPr id="122889" name="Text Box 10">
            <a:extLst>
              <a:ext uri="{FF2B5EF4-FFF2-40B4-BE49-F238E27FC236}">
                <a16:creationId xmlns:a16="http://schemas.microsoft.com/office/drawing/2014/main" id="{783E19F9-1C0F-4BB2-B603-4D0986B14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5300" y="3478213"/>
            <a:ext cx="274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双链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DNA</a:t>
            </a:r>
          </a:p>
        </p:txBody>
      </p:sp>
      <p:sp>
        <p:nvSpPr>
          <p:cNvPr id="122890" name="Rectangle 14">
            <a:extLst>
              <a:ext uri="{FF2B5EF4-FFF2-40B4-BE49-F238E27FC236}">
                <a16:creationId xmlns:a16="http://schemas.microsoft.com/office/drawing/2014/main" id="{DFDF47DE-0E29-43DB-ACF3-CD8B47DFF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929313"/>
            <a:ext cx="2420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（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cDNA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文库）</a:t>
            </a:r>
          </a:p>
        </p:txBody>
      </p:sp>
      <p:sp>
        <p:nvSpPr>
          <p:cNvPr id="122891" name="Text Box 15">
            <a:extLst>
              <a:ext uri="{FF2B5EF4-FFF2-40B4-BE49-F238E27FC236}">
                <a16:creationId xmlns:a16="http://schemas.microsoft.com/office/drawing/2014/main" id="{7DAE09A5-A827-4D59-AEBF-C382756DD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4486275"/>
            <a:ext cx="2057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重组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DNA</a:t>
            </a:r>
          </a:p>
        </p:txBody>
      </p:sp>
      <p:sp>
        <p:nvSpPr>
          <p:cNvPr id="122892" name="Text Box 17">
            <a:extLst>
              <a:ext uri="{FF2B5EF4-FFF2-40B4-BE49-F238E27FC236}">
                <a16:creationId xmlns:a16="http://schemas.microsoft.com/office/drawing/2014/main" id="{7D2AF743-3476-4E61-8075-7F7A3E0FC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775" y="3937000"/>
            <a:ext cx="25574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与载体连接</a:t>
            </a:r>
          </a:p>
        </p:txBody>
      </p:sp>
      <p:sp>
        <p:nvSpPr>
          <p:cNvPr id="122893" name="Line 19">
            <a:extLst>
              <a:ext uri="{FF2B5EF4-FFF2-40B4-BE49-F238E27FC236}">
                <a16:creationId xmlns:a16="http://schemas.microsoft.com/office/drawing/2014/main" id="{FD587268-22E9-4C83-845A-DB9680C9D4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87688" y="4027488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22894" name="Text Box 20">
            <a:extLst>
              <a:ext uri="{FF2B5EF4-FFF2-40B4-BE49-F238E27FC236}">
                <a16:creationId xmlns:a16="http://schemas.microsoft.com/office/drawing/2014/main" id="{67D04B2A-1DC1-4739-9F06-8C008CD2C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000" y="5441950"/>
            <a:ext cx="2443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受体细胞</a:t>
            </a:r>
          </a:p>
        </p:txBody>
      </p:sp>
      <p:sp>
        <p:nvSpPr>
          <p:cNvPr id="122895" name="Text Box 21">
            <a:extLst>
              <a:ext uri="{FF2B5EF4-FFF2-40B4-BE49-F238E27FC236}">
                <a16:creationId xmlns:a16="http://schemas.microsoft.com/office/drawing/2014/main" id="{B807F199-A6FB-4BDF-9E6D-F13D76EA3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5325" y="5468938"/>
            <a:ext cx="27527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核酸杂交或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  <a:cs typeface="楷体_GB2312"/>
            </a:endParaRPr>
          </a:p>
          <a:p>
            <a:pPr algn="ctr" eaLnBrk="1" hangingPunct="1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产生特定性状</a:t>
            </a:r>
          </a:p>
        </p:txBody>
      </p:sp>
      <p:sp>
        <p:nvSpPr>
          <p:cNvPr id="122896" name="Text Box 22">
            <a:extLst>
              <a:ext uri="{FF2B5EF4-FFF2-40B4-BE49-F238E27FC236}">
                <a16:creationId xmlns:a16="http://schemas.microsoft.com/office/drawing/2014/main" id="{BDDB2D47-4471-4635-9DBB-22335BB41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800" y="4921250"/>
            <a:ext cx="1533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导入</a:t>
            </a:r>
          </a:p>
        </p:txBody>
      </p:sp>
      <p:sp>
        <p:nvSpPr>
          <p:cNvPr id="122897" name="Text Box 23">
            <a:extLst>
              <a:ext uri="{FF2B5EF4-FFF2-40B4-BE49-F238E27FC236}">
                <a16:creationId xmlns:a16="http://schemas.microsoft.com/office/drawing/2014/main" id="{0C32A9D5-9065-45D2-ABC4-6561E5327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749925"/>
            <a:ext cx="16557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外源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DNA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扩增</a:t>
            </a:r>
          </a:p>
        </p:txBody>
      </p:sp>
      <p:sp>
        <p:nvSpPr>
          <p:cNvPr id="122898" name="Line 24">
            <a:extLst>
              <a:ext uri="{FF2B5EF4-FFF2-40B4-BE49-F238E27FC236}">
                <a16:creationId xmlns:a16="http://schemas.microsoft.com/office/drawing/2014/main" id="{15BFF5B6-E8D7-4D12-A1CE-2937EC679B2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8163" y="5037138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22899" name="Line 25">
            <a:extLst>
              <a:ext uri="{FF2B5EF4-FFF2-40B4-BE49-F238E27FC236}">
                <a16:creationId xmlns:a16="http://schemas.microsoft.com/office/drawing/2014/main" id="{6CD0E624-608D-41A0-B09A-FDD3F23353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9563" y="5749925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22900" name="Text Box 26">
            <a:extLst>
              <a:ext uri="{FF2B5EF4-FFF2-40B4-BE49-F238E27FC236}">
                <a16:creationId xmlns:a16="http://schemas.microsoft.com/office/drawing/2014/main" id="{AF32D1C7-59ED-4531-B03C-AD9E5DE53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8075" y="3228975"/>
            <a:ext cx="2057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目的基因</a:t>
            </a:r>
          </a:p>
        </p:txBody>
      </p:sp>
      <p:sp>
        <p:nvSpPr>
          <p:cNvPr id="122901" name="Text Box 27">
            <a:extLst>
              <a:ext uri="{FF2B5EF4-FFF2-40B4-BE49-F238E27FC236}">
                <a16:creationId xmlns:a16="http://schemas.microsoft.com/office/drawing/2014/main" id="{5E2B770F-289F-47CE-BD61-2372E329A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4541838"/>
            <a:ext cx="1533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分离</a:t>
            </a:r>
          </a:p>
        </p:txBody>
      </p:sp>
      <p:sp>
        <p:nvSpPr>
          <p:cNvPr id="122902" name="Line 28">
            <a:extLst>
              <a:ext uri="{FF2B5EF4-FFF2-40B4-BE49-F238E27FC236}">
                <a16:creationId xmlns:a16="http://schemas.microsoft.com/office/drawing/2014/main" id="{9CF90053-ACD2-4406-9DB4-F56E52AF0FD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15188" y="3949700"/>
            <a:ext cx="0" cy="158273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9475940D-BE2E-40D4-A679-ECD48FE8F4DB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" y="254000"/>
            <a:ext cx="8534400" cy="508000"/>
          </a:xfrm>
          <a:prstGeom prst="rect">
            <a:avLst/>
          </a:prstGeom>
        </p:spPr>
        <p:txBody>
          <a:bodyPr/>
          <a:lstStyle>
            <a:lvl1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9080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13652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8224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22796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kumimoji="0" lang="zh-CN" altLang="en-US" sz="3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从基因文库中获取目的基因</a:t>
            </a:r>
            <a:endParaRPr kumimoji="0" lang="en-US" altLang="zh-CN" sz="36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>
            <a:extLst>
              <a:ext uri="{FF2B5EF4-FFF2-40B4-BE49-F238E27FC236}">
                <a16:creationId xmlns:a16="http://schemas.microsoft.com/office/drawing/2014/main" id="{F3328BB8-BC31-45D5-B237-72F06CE43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158876"/>
            <a:ext cx="67818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根据已知的氨基酸序列合成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DNA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法 ：</a:t>
            </a:r>
          </a:p>
        </p:txBody>
      </p:sp>
      <p:sp>
        <p:nvSpPr>
          <p:cNvPr id="123907" name="Text Box 4">
            <a:extLst>
              <a:ext uri="{FF2B5EF4-FFF2-40B4-BE49-F238E27FC236}">
                <a16:creationId xmlns:a16="http://schemas.microsoft.com/office/drawing/2014/main" id="{9C856C75-6636-4345-B020-471A3E1F8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8388" y="1935163"/>
            <a:ext cx="3962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蛋白质的氨基酸序列</a:t>
            </a:r>
          </a:p>
        </p:txBody>
      </p:sp>
      <p:sp>
        <p:nvSpPr>
          <p:cNvPr id="123908" name="Text Box 5">
            <a:extLst>
              <a:ext uri="{FF2B5EF4-FFF2-40B4-BE49-F238E27FC236}">
                <a16:creationId xmlns:a16="http://schemas.microsoft.com/office/drawing/2014/main" id="{B365C752-4292-47E7-A2D9-15E744DB3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925" y="3303588"/>
            <a:ext cx="4114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mRNA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的核苷酸序列</a:t>
            </a:r>
          </a:p>
        </p:txBody>
      </p:sp>
      <p:sp>
        <p:nvSpPr>
          <p:cNvPr id="123909" name="Text Box 6">
            <a:extLst>
              <a:ext uri="{FF2B5EF4-FFF2-40B4-BE49-F238E27FC236}">
                <a16:creationId xmlns:a16="http://schemas.microsoft.com/office/drawing/2014/main" id="{C4FF8921-ABB9-4F96-8BFF-6774638C1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0425" y="4702175"/>
            <a:ext cx="426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结构基因的核苷酸序列</a:t>
            </a:r>
          </a:p>
        </p:txBody>
      </p:sp>
      <p:sp>
        <p:nvSpPr>
          <p:cNvPr id="123910" name="Text Box 7">
            <a:extLst>
              <a:ext uri="{FF2B5EF4-FFF2-40B4-BE49-F238E27FC236}">
                <a16:creationId xmlns:a16="http://schemas.microsoft.com/office/drawing/2014/main" id="{BA7A64F9-A177-4FD4-869C-AB3CA45A7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3075" y="2546350"/>
            <a:ext cx="1228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推测</a:t>
            </a:r>
          </a:p>
        </p:txBody>
      </p:sp>
      <p:sp>
        <p:nvSpPr>
          <p:cNvPr id="123911" name="Text Box 8">
            <a:extLst>
              <a:ext uri="{FF2B5EF4-FFF2-40B4-BE49-F238E27FC236}">
                <a16:creationId xmlns:a16="http://schemas.microsoft.com/office/drawing/2014/main" id="{B94C3926-5083-43EB-A772-3217E7060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4025" y="4046538"/>
            <a:ext cx="1311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推测</a:t>
            </a:r>
          </a:p>
        </p:txBody>
      </p:sp>
      <p:sp>
        <p:nvSpPr>
          <p:cNvPr id="618505" name="Line 9">
            <a:extLst>
              <a:ext uri="{FF2B5EF4-FFF2-40B4-BE49-F238E27FC236}">
                <a16:creationId xmlns:a16="http://schemas.microsoft.com/office/drawing/2014/main" id="{4298A473-A09D-4A12-BD5B-2A1DD35CE1F7}"/>
              </a:ext>
            </a:extLst>
          </p:cNvPr>
          <p:cNvSpPr>
            <a:spLocks noChangeShapeType="1"/>
          </p:cNvSpPr>
          <p:nvPr/>
        </p:nvSpPr>
        <p:spPr bwMode="auto">
          <a:xfrm>
            <a:off x="4210050" y="2584450"/>
            <a:ext cx="0" cy="5334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>
            <a:spAutoFit/>
          </a:bodyPr>
          <a:lstStyle/>
          <a:p>
            <a:pPr>
              <a:defRPr/>
            </a:pP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18506" name="Line 10">
            <a:extLst>
              <a:ext uri="{FF2B5EF4-FFF2-40B4-BE49-F238E27FC236}">
                <a16:creationId xmlns:a16="http://schemas.microsoft.com/office/drawing/2014/main" id="{B8A67040-C620-4359-98DF-9788DABCABB6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5763" y="4117975"/>
            <a:ext cx="0" cy="5334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>
            <a:spAutoFit/>
          </a:bodyPr>
          <a:lstStyle/>
          <a:p>
            <a:pPr>
              <a:defRPr/>
            </a:pP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3914" name="Text Box 11">
            <a:extLst>
              <a:ext uri="{FF2B5EF4-FFF2-40B4-BE49-F238E27FC236}">
                <a16:creationId xmlns:a16="http://schemas.microsoft.com/office/drawing/2014/main" id="{A208ADF4-E159-4836-BA18-1B3B3A7EE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3900" y="5967413"/>
            <a:ext cx="1990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目的基因</a:t>
            </a:r>
          </a:p>
        </p:txBody>
      </p:sp>
      <p:sp>
        <p:nvSpPr>
          <p:cNvPr id="123915" name="Text Box 12">
            <a:extLst>
              <a:ext uri="{FF2B5EF4-FFF2-40B4-BE49-F238E27FC236}">
                <a16:creationId xmlns:a16="http://schemas.microsoft.com/office/drawing/2014/main" id="{06C1DD91-F57F-47B2-B29D-656F5E362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0700" y="5357813"/>
            <a:ext cx="2071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化学合成</a:t>
            </a:r>
          </a:p>
        </p:txBody>
      </p:sp>
      <p:sp>
        <p:nvSpPr>
          <p:cNvPr id="618509" name="Line 13">
            <a:extLst>
              <a:ext uri="{FF2B5EF4-FFF2-40B4-BE49-F238E27FC236}">
                <a16:creationId xmlns:a16="http://schemas.microsoft.com/office/drawing/2014/main" id="{48D7E491-3AE4-453B-80E1-B1FDA0F58A2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5763" y="5405438"/>
            <a:ext cx="0" cy="5334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>
            <a:spAutoFit/>
          </a:bodyPr>
          <a:lstStyle/>
          <a:p>
            <a:pPr>
              <a:defRPr/>
            </a:pP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C2D4F1C5-6D17-44A6-92E9-3CBB2E49C5ED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" y="254000"/>
            <a:ext cx="8534400" cy="508000"/>
          </a:xfrm>
          <a:prstGeom prst="rect">
            <a:avLst/>
          </a:prstGeom>
        </p:spPr>
        <p:txBody>
          <a:bodyPr/>
          <a:lstStyle>
            <a:lvl1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9080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13652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8224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22796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kumimoji="0" lang="zh-CN" altLang="en-US" sz="3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化学合成法</a:t>
            </a:r>
            <a:endParaRPr kumimoji="0" lang="en-US" altLang="zh-CN" sz="36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C2FCD4E-D266-4AE7-8A91-4DDABC95A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78</a:t>
            </a:fld>
            <a:endParaRPr lang="en-US" altLang="zh-CN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326FB256-9B44-4A57-9BF2-820FCCC52A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552418"/>
              </p:ext>
            </p:extLst>
          </p:nvPr>
        </p:nvGraphicFramePr>
        <p:xfrm>
          <a:off x="304800" y="1676400"/>
          <a:ext cx="8640764" cy="41757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57582">
                  <a:extLst>
                    <a:ext uri="{9D8B030D-6E8A-4147-A177-3AD203B41FA5}">
                      <a16:colId xmlns:a16="http://schemas.microsoft.com/office/drawing/2014/main" val="93296211"/>
                    </a:ext>
                  </a:extLst>
                </a:gridCol>
                <a:gridCol w="2362409">
                  <a:extLst>
                    <a:ext uri="{9D8B030D-6E8A-4147-A177-3AD203B41FA5}">
                      <a16:colId xmlns:a16="http://schemas.microsoft.com/office/drawing/2014/main" val="3295244915"/>
                    </a:ext>
                  </a:extLst>
                </a:gridCol>
                <a:gridCol w="4220773">
                  <a:extLst>
                    <a:ext uri="{9D8B030D-6E8A-4147-A177-3AD203B41FA5}">
                      <a16:colId xmlns:a16="http://schemas.microsoft.com/office/drawing/2014/main" val="262563350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l"/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8" marR="91448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优点</a:t>
                      </a:r>
                      <a:endParaRPr lang="zh-CN" altLang="en-US" sz="28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8" marR="91448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缺点</a:t>
                      </a:r>
                      <a:endParaRPr lang="zh-CN" altLang="en-US" sz="28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8" marR="91448" marT="45714" marB="45714" anchor="ctr"/>
                </a:tc>
                <a:extLst>
                  <a:ext uri="{0D108BD9-81ED-4DB2-BD59-A6C34878D82A}">
                    <a16:rowId xmlns:a16="http://schemas.microsoft.com/office/drawing/2014/main" val="3658734221"/>
                  </a:ext>
                </a:extLst>
              </a:tr>
              <a:tr h="944766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鸟枪法</a:t>
                      </a:r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8" marR="91448" marT="45714" marB="4571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操作简便广泛使用</a:t>
                      </a:r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8" marR="91448" marT="45714" marB="4571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工作量大，盲目，分离出来的有时并非一个基因</a:t>
                      </a:r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8" marR="91448" marT="45714" marB="45714" anchor="ctr"/>
                </a:tc>
                <a:extLst>
                  <a:ext uri="{0D108BD9-81ED-4DB2-BD59-A6C34878D82A}">
                    <a16:rowId xmlns:a16="http://schemas.microsoft.com/office/drawing/2014/main" val="549809665"/>
                  </a:ext>
                </a:extLst>
              </a:tr>
              <a:tr h="1371434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反转录法</a:t>
                      </a:r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8" marR="91448" marT="45714" marB="4571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专一性强</a:t>
                      </a:r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8" marR="91448" marT="45714" marB="4571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操作过程麻烦，</a:t>
                      </a:r>
                      <a:r>
                        <a:rPr lang="en-US" altLang="zh-CN" sz="2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mRNA</a:t>
                      </a:r>
                      <a:r>
                        <a:rPr lang="zh-CN" altLang="en-US" sz="2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很不稳定，要求的技术条件较高</a:t>
                      </a:r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8" marR="91448" marT="45714" marB="45714" anchor="ctr"/>
                </a:tc>
                <a:extLst>
                  <a:ext uri="{0D108BD9-81ED-4DB2-BD59-A6C34878D82A}">
                    <a16:rowId xmlns:a16="http://schemas.microsoft.com/office/drawing/2014/main" val="252119112"/>
                  </a:ext>
                </a:extLst>
              </a:tr>
              <a:tr h="944766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化学合成法</a:t>
                      </a:r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8" marR="91448" marT="45714" marB="4571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专一性最强</a:t>
                      </a:r>
                    </a:p>
                    <a:p>
                      <a:pPr algn="l"/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8" marR="91448" marT="45714" marB="4571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仅限于合成核苷酸对较少的简单基因</a:t>
                      </a:r>
                      <a:endParaRPr lang="zh-CN" altLang="en-US" sz="2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8" marR="91448" marT="45714" marB="45714" anchor="ctr"/>
                </a:tc>
                <a:extLst>
                  <a:ext uri="{0D108BD9-81ED-4DB2-BD59-A6C34878D82A}">
                    <a16:rowId xmlns:a16="http://schemas.microsoft.com/office/drawing/2014/main" val="137968684"/>
                  </a:ext>
                </a:extLst>
              </a:tr>
            </a:tbl>
          </a:graphicData>
        </a:graphic>
      </p:graphicFrame>
      <p:sp>
        <p:nvSpPr>
          <p:cNvPr id="124952" name="矩形 2">
            <a:extLst>
              <a:ext uri="{FF2B5EF4-FFF2-40B4-BE49-F238E27FC236}">
                <a16:creationId xmlns:a16="http://schemas.microsoft.com/office/drawing/2014/main" id="{86E41853-315B-49B4-9F9C-6EC1E3106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57200"/>
            <a:ext cx="609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三种目的基因提取方法的优缺点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110074A-6DDF-4B53-ADE1-93D1C570E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79</a:t>
            </a:fld>
            <a:endParaRPr lang="en-US" altLang="zh-C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1">
            <a:extLst>
              <a:ext uri="{FF2B5EF4-FFF2-40B4-BE49-F238E27FC236}">
                <a16:creationId xmlns:a16="http://schemas.microsoft.com/office/drawing/2014/main" id="{A0050B0A-C03F-4D3F-80C1-7891C40CB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876300"/>
            <a:ext cx="6477000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图片 2">
            <a:extLst>
              <a:ext uri="{FF2B5EF4-FFF2-40B4-BE49-F238E27FC236}">
                <a16:creationId xmlns:a16="http://schemas.microsoft.com/office/drawing/2014/main" id="{6094E570-0137-4FA5-BC6E-C4CE9EE9F0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3721100"/>
            <a:ext cx="8686800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矩形 3">
            <a:extLst>
              <a:ext uri="{FF2B5EF4-FFF2-40B4-BE49-F238E27FC236}">
                <a16:creationId xmlns:a16="http://schemas.microsoft.com/office/drawing/2014/main" id="{B32BCBFB-4886-41CC-AEBF-8538E89C3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1113"/>
            <a:ext cx="7467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2400" b="1" dirty="0">
                <a:solidFill>
                  <a:srgbClr val="0070C0"/>
                </a:solidFill>
                <a:ea typeface="ヒラギノ角ゴ Pro W3" pitchFamily="48" charset="-128"/>
              </a:rPr>
              <a:t>Experiments with viruses provide convincing evidence that genes are made of DNA</a:t>
            </a:r>
            <a:endParaRPr lang="zh-CN" altLang="en-US" sz="2400" b="1" dirty="0">
              <a:solidFill>
                <a:srgbClr val="0070C0"/>
              </a:solidFill>
              <a:ea typeface="ヒラギノ角ゴ Pro W3" pitchFamily="48" charset="-128"/>
            </a:endParaRPr>
          </a:p>
        </p:txBody>
      </p:sp>
      <p:sp>
        <p:nvSpPr>
          <p:cNvPr id="14341" name="矩形 4">
            <a:extLst>
              <a:ext uri="{FF2B5EF4-FFF2-40B4-BE49-F238E27FC236}">
                <a16:creationId xmlns:a16="http://schemas.microsoft.com/office/drawing/2014/main" id="{BCB20DF8-ED63-4956-A4F2-2BBB78B13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3309938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2000" b="1" dirty="0">
                <a:solidFill>
                  <a:schemeClr val="accent2"/>
                </a:solidFill>
                <a:ea typeface="ヒラギノ角ゴ Pro W3" pitchFamily="48" charset="-128"/>
              </a:rPr>
              <a:t>Hershey &amp; Chase,  1952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3">
            <a:extLst>
              <a:ext uri="{FF2B5EF4-FFF2-40B4-BE49-F238E27FC236}">
                <a16:creationId xmlns:a16="http://schemas.microsoft.com/office/drawing/2014/main" id="{C7926BB9-E8C7-4B4B-894B-BF0A8AEC68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6850" y="1171575"/>
            <a:ext cx="8718550" cy="4085734"/>
          </a:xfrm>
        </p:spPr>
        <p:txBody>
          <a:bodyPr/>
          <a:lstStyle/>
          <a:p>
            <a:pPr algn="just"/>
            <a:r>
              <a:rPr lang="en-US" altLang="zh-CN" dirty="0">
                <a:ea typeface="宋体" panose="02010600030101010101" pitchFamily="2" charset="-122"/>
              </a:rPr>
              <a:t>The </a:t>
            </a:r>
            <a:r>
              <a:rPr lang="en-US" altLang="zh-CN" b="1" dirty="0">
                <a:solidFill>
                  <a:srgbClr val="C00000"/>
                </a:solidFill>
                <a:ea typeface="宋体" panose="02010600030101010101" pitchFamily="2" charset="-122"/>
              </a:rPr>
              <a:t>polymerase chain reaction, PCR</a:t>
            </a:r>
            <a:r>
              <a:rPr lang="en-US" altLang="zh-CN" dirty="0">
                <a:ea typeface="宋体" panose="02010600030101010101" pitchFamily="2" charset="-122"/>
              </a:rPr>
              <a:t>, can produce many copies of a specific target segment of DNA</a:t>
            </a:r>
          </a:p>
          <a:p>
            <a:pPr algn="just"/>
            <a:r>
              <a:rPr lang="en-US" altLang="zh-CN" b="1" dirty="0">
                <a:solidFill>
                  <a:srgbClr val="C00000"/>
                </a:solidFill>
                <a:ea typeface="宋体" panose="02010600030101010101" pitchFamily="2" charset="-122"/>
              </a:rPr>
              <a:t>A three-step cycle</a:t>
            </a:r>
            <a:r>
              <a:rPr lang="en-US" altLang="zh-CN" dirty="0">
                <a:ea typeface="宋体" panose="02010600030101010101" pitchFamily="2" charset="-122"/>
              </a:rPr>
              <a:t>—heating</a:t>
            </a:r>
            <a:r>
              <a:rPr lang="zh-CN" altLang="en-US" b="1" dirty="0">
                <a:solidFill>
                  <a:srgbClr val="C00000"/>
                </a:solidFill>
                <a:ea typeface="宋体" panose="02010600030101010101" pitchFamily="2" charset="-122"/>
              </a:rPr>
              <a:t>（高温变性）</a:t>
            </a:r>
            <a:r>
              <a:rPr lang="en-US" altLang="zh-CN" dirty="0">
                <a:ea typeface="宋体" panose="02010600030101010101" pitchFamily="2" charset="-122"/>
              </a:rPr>
              <a:t>, cooling</a:t>
            </a:r>
            <a:r>
              <a:rPr lang="zh-CN" altLang="en-US" b="1" dirty="0">
                <a:solidFill>
                  <a:srgbClr val="C00000"/>
                </a:solidFill>
                <a:ea typeface="宋体" panose="02010600030101010101" pitchFamily="2" charset="-122"/>
              </a:rPr>
              <a:t>（低温退火）</a:t>
            </a:r>
            <a:r>
              <a:rPr lang="en-US" altLang="zh-CN" dirty="0">
                <a:ea typeface="宋体" panose="02010600030101010101" pitchFamily="2" charset="-122"/>
              </a:rPr>
              <a:t>, and replication</a:t>
            </a:r>
            <a:r>
              <a:rPr lang="zh-CN" altLang="en-US" b="1" dirty="0">
                <a:solidFill>
                  <a:srgbClr val="C00000"/>
                </a:solidFill>
                <a:ea typeface="宋体" panose="02010600030101010101" pitchFamily="2" charset="-122"/>
              </a:rPr>
              <a:t>（中温延伸）</a:t>
            </a:r>
            <a:r>
              <a:rPr lang="en-US" altLang="zh-CN" dirty="0">
                <a:ea typeface="宋体" panose="02010600030101010101" pitchFamily="2" charset="-122"/>
              </a:rPr>
              <a:t>— brings about a chain reaction that produces an exponentially growing population of identical DNA molecules</a:t>
            </a:r>
          </a:p>
        </p:txBody>
      </p:sp>
      <p:sp>
        <p:nvSpPr>
          <p:cNvPr id="5" name="Text Box 25">
            <a:extLst>
              <a:ext uri="{FF2B5EF4-FFF2-40B4-BE49-F238E27FC236}">
                <a16:creationId xmlns:a16="http://schemas.microsoft.com/office/drawing/2014/main" id="{4DE1AB4D-88EF-463B-8184-5CB618492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936467"/>
            <a:ext cx="2286000" cy="3635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多聚酶链式反应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5957" name="Picture 3" descr="&#10;mullis.gif                                                     0000AABAMacintosh HD                   B64C1CD3:">
            <a:extLst>
              <a:ext uri="{FF2B5EF4-FFF2-40B4-BE49-F238E27FC236}">
                <a16:creationId xmlns:a16="http://schemas.microsoft.com/office/drawing/2014/main" id="{B49C10F4-9489-49DF-8B60-3F10DF0F2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724400"/>
            <a:ext cx="1333500" cy="1887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8" name="Picture 5" descr="&#10;phys_chem.jpg                                                  0000AABAMacintosh HD                   B64C1CD3:">
            <a:extLst>
              <a:ext uri="{FF2B5EF4-FFF2-40B4-BE49-F238E27FC236}">
                <a16:creationId xmlns:a16="http://schemas.microsoft.com/office/drawing/2014/main" id="{C12FEE88-480D-46C8-9335-797F84EB2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290343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8DEB0E0-1BA4-486A-8FF7-88BB45FF5A45}"/>
              </a:ext>
            </a:extLst>
          </p:cNvPr>
          <p:cNvSpPr/>
          <p:nvPr/>
        </p:nvSpPr>
        <p:spPr>
          <a:xfrm>
            <a:off x="3165475" y="5805377"/>
            <a:ext cx="347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CN" sz="1800" b="1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Kary</a:t>
            </a:r>
            <a:r>
              <a:rPr lang="en-US" altLang="zh-CN" sz="1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Mullis</a:t>
            </a:r>
            <a:r>
              <a:rPr lang="zh-CN" altLang="en-US" sz="1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于</a:t>
            </a:r>
            <a:r>
              <a:rPr lang="en-US" altLang="zh-CN" sz="1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1993</a:t>
            </a:r>
            <a:r>
              <a:rPr lang="zh-CN" altLang="en-US" sz="1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年获得</a:t>
            </a:r>
            <a:r>
              <a:rPr lang="en-US" altLang="zh-CN" sz="1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Nobel Prize for Chemistry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EA9EE3BD-025D-46F3-8546-37D23C41581D}"/>
              </a:ext>
            </a:extLst>
          </p:cNvPr>
          <p:cNvSpPr txBox="1">
            <a:spLocks noChangeArrowheads="1"/>
          </p:cNvSpPr>
          <p:nvPr/>
        </p:nvSpPr>
        <p:spPr>
          <a:xfrm>
            <a:off x="304800" y="131763"/>
            <a:ext cx="8534400" cy="508000"/>
          </a:xfrm>
          <a:prstGeom prst="rect">
            <a:avLst/>
          </a:prstGeom>
        </p:spPr>
        <p:txBody>
          <a:bodyPr/>
          <a:lstStyle>
            <a:lvl1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9080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13652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8224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22796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kumimoji="0" lang="zh-CN" altLang="en-US" sz="3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利用</a:t>
            </a:r>
            <a:r>
              <a:rPr kumimoji="0" lang="en-US" altLang="zh-CN" sz="3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PCR</a:t>
            </a:r>
            <a:r>
              <a:rPr kumimoji="0" lang="zh-CN" altLang="en-US" sz="3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技术扩增目的基因</a:t>
            </a:r>
            <a:endParaRPr kumimoji="0" lang="en-US" altLang="zh-CN" sz="36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19E02E4-D04B-4A76-9BE6-968E6160B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80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AD675B47-D0E7-4B3B-A49F-995C4791B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371600"/>
            <a:ext cx="5256213" cy="32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SzPct val="60000"/>
              <a:defRPr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模板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</a:p>
          <a:p>
            <a:pPr marL="457200" indent="-4572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SzPct val="60000"/>
              <a:defRPr/>
            </a:pP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特异性引物</a:t>
            </a:r>
          </a:p>
          <a:p>
            <a:pPr marL="457200" indent="-4572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SzPct val="60000"/>
              <a:defRPr/>
            </a:pP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Taq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DNA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聚合酶</a:t>
            </a:r>
          </a:p>
          <a:p>
            <a:pPr marL="457200" indent="-4572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SzPct val="60000"/>
              <a:defRPr/>
            </a:pP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dNTPs</a:t>
            </a:r>
            <a:endParaRPr lang="en-US" altLang="zh-CN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BE472AA-8087-40B4-90A9-159F46BEFE80}"/>
              </a:ext>
            </a:extLst>
          </p:cNvPr>
          <p:cNvSpPr txBox="1">
            <a:spLocks noChangeArrowheads="1"/>
          </p:cNvSpPr>
          <p:nvPr/>
        </p:nvSpPr>
        <p:spPr>
          <a:xfrm>
            <a:off x="304800" y="228600"/>
            <a:ext cx="8534400" cy="508000"/>
          </a:xfrm>
          <a:prstGeom prst="rect">
            <a:avLst/>
          </a:prstGeom>
        </p:spPr>
        <p:txBody>
          <a:bodyPr/>
          <a:lstStyle>
            <a:lvl1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9080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13652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8224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22796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kumimoji="0" lang="en-US" altLang="zh-CN" sz="4000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PCR</a:t>
            </a:r>
            <a:r>
              <a:rPr kumimoji="0" lang="zh-CN" altLang="en-US" sz="4000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体系基本组成成分</a:t>
            </a:r>
            <a:endParaRPr kumimoji="0" lang="en-US" altLang="zh-CN" sz="4000" kern="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7EAD7AA-08E2-4D5B-9E0C-7956FF54D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81</a:t>
            </a:fld>
            <a:endParaRPr lang="en-US" altLang="zh-CN"/>
          </a:p>
        </p:txBody>
      </p:sp>
    </p:spTree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5">
            <a:extLst>
              <a:ext uri="{FF2B5EF4-FFF2-40B4-BE49-F238E27FC236}">
                <a16:creationId xmlns:a16="http://schemas.microsoft.com/office/drawing/2014/main" id="{17A32E6B-1E37-4BFD-8F9A-AE80BD4DF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268109"/>
            <a:ext cx="296068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Hot water bacteria: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Thermus aquaticus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2400" b="1" i="1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Taq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DNA polymerase</a:t>
            </a:r>
            <a:endParaRPr lang="en-US" altLang="zh-CN" sz="2400" i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29027" name="Picture 9" descr=" b.jpeg.25                                                      0000AABAMacintosh HD                   B64C1CD3:">
            <a:extLst>
              <a:ext uri="{FF2B5EF4-FFF2-40B4-BE49-F238E27FC236}">
                <a16:creationId xmlns:a16="http://schemas.microsoft.com/office/drawing/2014/main" id="{EB5478ED-0021-4B07-86DF-2891D5FF4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28" y="954881"/>
            <a:ext cx="4756150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8" name="Picture 10" descr="b.jpeg.26ab                                                    0000AABAMacintosh HD                   B64C1CD3:">
            <a:extLst>
              <a:ext uri="{FF2B5EF4-FFF2-40B4-BE49-F238E27FC236}">
                <a16:creationId xmlns:a16="http://schemas.microsoft.com/office/drawing/2014/main" id="{35BA13EC-D102-41BC-9206-AB7C4B8AE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581400"/>
            <a:ext cx="7134225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9" name="Picture 8" descr="&#10;b.jpeg.24b                                                     0000AABAMacintosh HD                   B64C1CD3:">
            <a:extLst>
              <a:ext uri="{FF2B5EF4-FFF2-40B4-BE49-F238E27FC236}">
                <a16:creationId xmlns:a16="http://schemas.microsoft.com/office/drawing/2014/main" id="{DE4DEFC3-E5E3-47F6-AD19-F02662E4E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00200"/>
            <a:ext cx="1435100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30" name="Rectangle 11">
            <a:extLst>
              <a:ext uri="{FF2B5EF4-FFF2-40B4-BE49-F238E27FC236}">
                <a16:creationId xmlns:a16="http://schemas.microsoft.com/office/drawing/2014/main" id="{B33AC601-160B-4E20-8E6C-E49F65B93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572125"/>
            <a:ext cx="3979744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Life at High Temperatures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by Thomas D. Brock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Biotechnology in Yellowstone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© 1994 Yellowstone Association for Natural Science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http://www.bact.wisc.edu/Bact303/b27</a:t>
            </a:r>
            <a:endParaRPr lang="en-US" altLang="zh-CN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9031" name="矩形 6">
            <a:extLst>
              <a:ext uri="{FF2B5EF4-FFF2-40B4-BE49-F238E27FC236}">
                <a16:creationId xmlns:a16="http://schemas.microsoft.com/office/drawing/2014/main" id="{3139F840-889D-4354-9A8A-F67D70AC2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162" y="106362"/>
            <a:ext cx="30772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3200" b="1" dirty="0" err="1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Taq</a:t>
            </a:r>
            <a:r>
              <a:rPr lang="en-US" altLang="zh-CN" sz="3200" b="1" dirty="0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DNA</a:t>
            </a:r>
            <a:r>
              <a:rPr lang="zh-CN" altLang="en-US" sz="3200" b="1" dirty="0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聚合酶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725707A-CE44-4A3C-A512-1699B68C9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82</a:t>
            </a:fld>
            <a:endParaRPr lang="en-US" altLang="zh-CN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7" descr="98年钱嘉韵国立政治大学讲座">
            <a:extLst>
              <a:ext uri="{FF2B5EF4-FFF2-40B4-BE49-F238E27FC236}">
                <a16:creationId xmlns:a16="http://schemas.microsoft.com/office/drawing/2014/main" id="{33D09541-7F3E-4069-B376-16541B992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0" b="9055"/>
          <a:stretch>
            <a:fillRect/>
          </a:stretch>
        </p:blipFill>
        <p:spPr bwMode="auto">
          <a:xfrm>
            <a:off x="914400" y="1417638"/>
            <a:ext cx="7380288" cy="490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5" name="Picture 9" descr="钱嘉韵">
            <a:extLst>
              <a:ext uri="{FF2B5EF4-FFF2-40B4-BE49-F238E27FC236}">
                <a16:creationId xmlns:a16="http://schemas.microsoft.com/office/drawing/2014/main" id="{954D95A2-1651-420B-A87D-AAEA308E5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838200"/>
            <a:ext cx="170815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76" name="Rectangle 11">
            <a:extLst>
              <a:ext uri="{FF2B5EF4-FFF2-40B4-BE49-F238E27FC236}">
                <a16:creationId xmlns:a16="http://schemas.microsoft.com/office/drawing/2014/main" id="{55109852-C5F0-4784-98EC-A03079A7A7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6463" y="6321425"/>
            <a:ext cx="51371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kumimoji="0"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1998</a:t>
            </a:r>
            <a:r>
              <a:rPr kumimoji="0"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年钱嘉韵访问台湾国立政治大学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4A857B1-3C69-4508-A6AA-2CAAFC0E7E9B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" y="254000"/>
            <a:ext cx="8534400" cy="1041400"/>
          </a:xfrm>
          <a:prstGeom prst="rect">
            <a:avLst/>
          </a:prstGeom>
        </p:spPr>
        <p:txBody>
          <a:bodyPr/>
          <a:lstStyle>
            <a:lvl1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9080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13652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8224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22796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kumimoji="0" lang="zh-CN" altLang="en-US" sz="3200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历史不能忘记华裔科学家对</a:t>
            </a:r>
            <a:r>
              <a:rPr kumimoji="0" lang="en-US" altLang="zh-CN" sz="3200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PCR</a:t>
            </a:r>
            <a:r>
              <a:rPr kumimoji="0" lang="zh-CN" altLang="en-US" sz="3200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的贡献</a:t>
            </a:r>
            <a:endParaRPr kumimoji="0" lang="en-US" altLang="zh-CN" sz="3200" kern="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eaLnBrk="1" hangingPunct="1">
              <a:defRPr/>
            </a:pPr>
            <a:r>
              <a:rPr kumimoji="0" lang="en-US" altLang="zh-CN" sz="3200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——</a:t>
            </a:r>
            <a:r>
              <a:rPr kumimoji="0" lang="zh-CN" altLang="en-US" sz="3200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钱嘉韵</a:t>
            </a:r>
            <a:endParaRPr kumimoji="0" lang="en-US" altLang="zh-CN" sz="3200" kern="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902161C-BFCF-41D9-BABE-A550FBF25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83</a:t>
            </a:fld>
            <a:endParaRPr lang="en-US" altLang="zh-CN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5" name="Oval 3">
            <a:extLst>
              <a:ext uri="{FF2B5EF4-FFF2-40B4-BE49-F238E27FC236}">
                <a16:creationId xmlns:a16="http://schemas.microsoft.com/office/drawing/2014/main" id="{402CE7D0-7D37-4485-B0E6-73DCA8858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1557338"/>
            <a:ext cx="1828800" cy="1828800"/>
          </a:xfrm>
          <a:prstGeom prst="ellipse">
            <a:avLst/>
          </a:prstGeom>
          <a:solidFill>
            <a:srgbClr val="FFCC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3600" b="1">
                <a:latin typeface="Tahoma" panose="020B0604030504040204" pitchFamily="34" charset="0"/>
                <a:ea typeface="华文楷体" panose="02010600040101010101" pitchFamily="2" charset="-122"/>
              </a:rPr>
              <a:t>高温变性</a:t>
            </a:r>
          </a:p>
          <a:p>
            <a:pPr algn="ctr" eaLnBrk="1" hangingPunct="1"/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</a:rPr>
              <a:t>95</a:t>
            </a: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˚</a:t>
            </a: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637956" name="Oval 4">
            <a:extLst>
              <a:ext uri="{FF2B5EF4-FFF2-40B4-BE49-F238E27FC236}">
                <a16:creationId xmlns:a16="http://schemas.microsoft.com/office/drawing/2014/main" id="{1AC7CA11-2680-4930-9343-AE5D0A108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4437063"/>
            <a:ext cx="1828800" cy="1828800"/>
          </a:xfrm>
          <a:prstGeom prst="ellipse">
            <a:avLst/>
          </a:prstGeom>
          <a:solidFill>
            <a:srgbClr val="99CC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3600" b="1">
                <a:latin typeface="Tahoma" panose="020B0604030504040204" pitchFamily="34" charset="0"/>
                <a:ea typeface="华文楷体" panose="02010600040101010101" pitchFamily="2" charset="-122"/>
              </a:rPr>
              <a:t>中温延伸</a:t>
            </a:r>
          </a:p>
          <a:p>
            <a:pPr algn="ctr" eaLnBrk="1" hangingPunct="1"/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72</a:t>
            </a:r>
            <a:r>
              <a:rPr lang="en-US" altLang="zh-CN" sz="3200" b="1">
                <a:latin typeface="Tahoma" panose="020B0604030504040204" pitchFamily="34" charset="0"/>
                <a:ea typeface="宋体" panose="02010600030101010101" pitchFamily="2" charset="-122"/>
              </a:rPr>
              <a:t>˚</a:t>
            </a: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637957" name="Oval 5">
            <a:extLst>
              <a:ext uri="{FF2B5EF4-FFF2-40B4-BE49-F238E27FC236}">
                <a16:creationId xmlns:a16="http://schemas.microsoft.com/office/drawing/2014/main" id="{665FFD42-A2E2-49CF-8D89-0FEA1EEA3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4365625"/>
            <a:ext cx="1981200" cy="1905000"/>
          </a:xfrm>
          <a:prstGeom prst="ellipse">
            <a:avLst/>
          </a:prstGeom>
          <a:solidFill>
            <a:srgbClr val="A9E7FD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3600" b="1">
                <a:latin typeface="Tahoma" panose="020B0604030504040204" pitchFamily="34" charset="0"/>
                <a:ea typeface="华文楷体" panose="02010600040101010101" pitchFamily="2" charset="-122"/>
              </a:rPr>
              <a:t>低温退火</a:t>
            </a:r>
          </a:p>
          <a:p>
            <a:pPr algn="ctr" eaLnBrk="1" hangingPunct="1"/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</a:rPr>
              <a:t>Tm-5</a:t>
            </a:r>
            <a:r>
              <a:rPr lang="en-US" altLang="zh-CN" sz="3200" b="1">
                <a:latin typeface="Tahoma" panose="020B0604030504040204" pitchFamily="34" charset="0"/>
                <a:ea typeface="宋体" panose="02010600030101010101" pitchFamily="2" charset="-122"/>
              </a:rPr>
              <a:t>˚</a:t>
            </a: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637958" name="Line 6">
            <a:extLst>
              <a:ext uri="{FF2B5EF4-FFF2-40B4-BE49-F238E27FC236}">
                <a16:creationId xmlns:a16="http://schemas.microsoft.com/office/drawing/2014/main" id="{F44DB7FF-C8F2-41FA-802F-1BA16C92F32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40400" y="3070225"/>
            <a:ext cx="762000" cy="1143000"/>
          </a:xfrm>
          <a:prstGeom prst="line">
            <a:avLst/>
          </a:prstGeom>
          <a:noFill/>
          <a:ln w="57150">
            <a:solidFill>
              <a:srgbClr val="517AC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37959" name="Line 7">
            <a:extLst>
              <a:ext uri="{FF2B5EF4-FFF2-40B4-BE49-F238E27FC236}">
                <a16:creationId xmlns:a16="http://schemas.microsoft.com/office/drawing/2014/main" id="{76ACC070-0900-4AB5-A496-408FBBB5E6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35400" y="5432425"/>
            <a:ext cx="1524000" cy="0"/>
          </a:xfrm>
          <a:prstGeom prst="line">
            <a:avLst/>
          </a:prstGeom>
          <a:noFill/>
          <a:ln w="57150">
            <a:solidFill>
              <a:srgbClr val="517AC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37960" name="Line 8">
            <a:extLst>
              <a:ext uri="{FF2B5EF4-FFF2-40B4-BE49-F238E27FC236}">
                <a16:creationId xmlns:a16="http://schemas.microsoft.com/office/drawing/2014/main" id="{88175A95-3C02-4D03-A18B-224491E70C2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44800" y="2994025"/>
            <a:ext cx="762000" cy="1143000"/>
          </a:xfrm>
          <a:prstGeom prst="line">
            <a:avLst/>
          </a:prstGeom>
          <a:noFill/>
          <a:ln w="57150">
            <a:solidFill>
              <a:srgbClr val="517AC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37961" name="Arc 9">
            <a:extLst>
              <a:ext uri="{FF2B5EF4-FFF2-40B4-BE49-F238E27FC236}">
                <a16:creationId xmlns:a16="http://schemas.microsoft.com/office/drawing/2014/main" id="{0404621F-ABD0-4955-9DD1-15B4FC86604B}"/>
              </a:ext>
            </a:extLst>
          </p:cNvPr>
          <p:cNvSpPr>
            <a:spLocks/>
          </p:cNvSpPr>
          <p:nvPr/>
        </p:nvSpPr>
        <p:spPr bwMode="auto">
          <a:xfrm>
            <a:off x="4225925" y="3838575"/>
            <a:ext cx="990600" cy="989013"/>
          </a:xfrm>
          <a:custGeom>
            <a:avLst/>
            <a:gdLst>
              <a:gd name="T0" fmla="*/ 2147483646 w 43200"/>
              <a:gd name="T1" fmla="*/ 0 h 43144"/>
              <a:gd name="T2" fmla="*/ 2147483646 w 43200"/>
              <a:gd name="T3" fmla="*/ 2147483646 h 43144"/>
              <a:gd name="T4" fmla="*/ 2147483646 w 43200"/>
              <a:gd name="T5" fmla="*/ 2147483646 h 43144"/>
              <a:gd name="T6" fmla="*/ 0 60000 65536"/>
              <a:gd name="T7" fmla="*/ 0 60000 65536"/>
              <a:gd name="T8" fmla="*/ 0 60000 65536"/>
              <a:gd name="T9" fmla="*/ 0 w 43200"/>
              <a:gd name="T10" fmla="*/ 0 h 43144"/>
              <a:gd name="T11" fmla="*/ 43200 w 43200"/>
              <a:gd name="T12" fmla="*/ 43144 h 43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144" fill="none" extrusionOk="0">
                <a:moveTo>
                  <a:pt x="23148" y="-1"/>
                </a:moveTo>
                <a:cubicBezTo>
                  <a:pt x="34447" y="811"/>
                  <a:pt x="43200" y="10215"/>
                  <a:pt x="43200" y="21544"/>
                </a:cubicBezTo>
                <a:cubicBezTo>
                  <a:pt x="43200" y="33473"/>
                  <a:pt x="33529" y="43144"/>
                  <a:pt x="21600" y="43144"/>
                </a:cubicBezTo>
                <a:cubicBezTo>
                  <a:pt x="9670" y="43144"/>
                  <a:pt x="0" y="33473"/>
                  <a:pt x="0" y="21544"/>
                </a:cubicBezTo>
                <a:cubicBezTo>
                  <a:pt x="-1" y="17128"/>
                  <a:pt x="1353" y="12819"/>
                  <a:pt x="3877" y="9196"/>
                </a:cubicBezTo>
              </a:path>
              <a:path w="43200" h="43144" stroke="0" extrusionOk="0">
                <a:moveTo>
                  <a:pt x="23148" y="-1"/>
                </a:moveTo>
                <a:cubicBezTo>
                  <a:pt x="34447" y="811"/>
                  <a:pt x="43200" y="10215"/>
                  <a:pt x="43200" y="21544"/>
                </a:cubicBezTo>
                <a:cubicBezTo>
                  <a:pt x="43200" y="33473"/>
                  <a:pt x="33529" y="43144"/>
                  <a:pt x="21600" y="43144"/>
                </a:cubicBezTo>
                <a:cubicBezTo>
                  <a:pt x="9670" y="43144"/>
                  <a:pt x="0" y="33473"/>
                  <a:pt x="0" y="21544"/>
                </a:cubicBezTo>
                <a:cubicBezTo>
                  <a:pt x="-1" y="17128"/>
                  <a:pt x="1353" y="12819"/>
                  <a:pt x="3877" y="9196"/>
                </a:cubicBezTo>
                <a:lnTo>
                  <a:pt x="21600" y="21544"/>
                </a:lnTo>
                <a:lnTo>
                  <a:pt x="23148" y="-1"/>
                </a:lnTo>
                <a:close/>
              </a:path>
            </a:pathLst>
          </a:custGeom>
          <a:noFill/>
          <a:ln w="38100">
            <a:solidFill>
              <a:srgbClr val="990099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EF0201E5-5283-4144-B108-404183C84D22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" y="152400"/>
            <a:ext cx="8534400" cy="508000"/>
          </a:xfrm>
          <a:prstGeom prst="rect">
            <a:avLst/>
          </a:prstGeom>
        </p:spPr>
        <p:txBody>
          <a:bodyPr/>
          <a:lstStyle>
            <a:lvl1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9080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13652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8224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22796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kumimoji="0" lang="en-US" altLang="zh-CN" sz="4000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PCR</a:t>
            </a:r>
            <a:r>
              <a:rPr kumimoji="0" lang="zh-CN" altLang="en-US" sz="4000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的基本反应步骤</a:t>
            </a:r>
            <a:endParaRPr kumimoji="0" lang="en-US" altLang="zh-CN" sz="4000" kern="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796B977-4982-49AD-924C-BBA28F3F4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84</a:t>
            </a:fld>
            <a:endParaRPr lang="en-US" altLang="zh-C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37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637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637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37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37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637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637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7955" grpId="0" animBg="1" autoUpdateAnimBg="0"/>
      <p:bldP spid="637956" grpId="0" animBg="1" autoUpdateAnimBg="0"/>
      <p:bldP spid="637957" grpId="0" animBg="1" autoUpdateAnimBg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>
            <a:extLst>
              <a:ext uri="{FF2B5EF4-FFF2-40B4-BE49-F238E27FC236}">
                <a16:creationId xmlns:a16="http://schemas.microsoft.com/office/drawing/2014/main" id="{C46AF6A4-0CE6-4464-BC41-3FB9D454A10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810000" y="-76200"/>
            <a:ext cx="5410200" cy="1643527"/>
          </a:xfrm>
        </p:spPr>
        <p:txBody>
          <a:bodyPr/>
          <a:lstStyle/>
          <a:p>
            <a:br>
              <a:rPr lang="en-US" altLang="zh-CN" sz="2800" dirty="0">
                <a:solidFill>
                  <a:srgbClr val="FFFF00"/>
                </a:solidFill>
                <a:ea typeface="黑体" panose="02010609060101010101" pitchFamily="49" charset="-122"/>
              </a:rPr>
            </a:br>
            <a:r>
              <a:rPr lang="en-US" altLang="zh-CN" sz="2800" dirty="0">
                <a:solidFill>
                  <a:srgbClr val="FFFF00"/>
                </a:solidFill>
                <a:ea typeface="华文新魏" panose="02010800040101010101" pitchFamily="2" charset="-122"/>
              </a:rPr>
              <a:t> </a:t>
            </a:r>
            <a:r>
              <a:rPr lang="en-US" altLang="zh-CN" sz="2800" dirty="0">
                <a:solidFill>
                  <a:schemeClr val="tx1"/>
                </a:solidFill>
                <a:ea typeface="华文新魏" panose="02010800040101010101" pitchFamily="2" charset="-122"/>
              </a:rPr>
              <a:t>PCR — </a:t>
            </a:r>
            <a:r>
              <a:rPr lang="zh-CN" altLang="en-US" sz="2800" dirty="0">
                <a:solidFill>
                  <a:schemeClr val="tx1"/>
                </a:solidFill>
                <a:ea typeface="华文新魏" panose="02010800040101010101" pitchFamily="2" charset="-122"/>
              </a:rPr>
              <a:t>多聚酶链式反应，</a:t>
            </a:r>
            <a:br>
              <a:rPr lang="en-US" altLang="zh-CN" sz="2800" dirty="0">
                <a:solidFill>
                  <a:schemeClr val="tx1"/>
                </a:solidFill>
                <a:ea typeface="华文新魏" panose="02010800040101010101" pitchFamily="2" charset="-122"/>
              </a:rPr>
            </a:br>
            <a:r>
              <a:rPr lang="zh-CN" altLang="en-US" sz="2800" dirty="0">
                <a:solidFill>
                  <a:schemeClr val="tx1"/>
                </a:solidFill>
                <a:ea typeface="华文新魏" panose="02010800040101010101" pitchFamily="2" charset="-122"/>
              </a:rPr>
              <a:t>寻找目的基因和扩增目的基因</a:t>
            </a:r>
            <a:br>
              <a:rPr lang="zh-CN" altLang="en-US" sz="2800" dirty="0">
                <a:solidFill>
                  <a:schemeClr val="tx1"/>
                </a:solidFill>
                <a:ea typeface="华文新魏" panose="02010800040101010101" pitchFamily="2" charset="-122"/>
              </a:rPr>
            </a:br>
            <a:endParaRPr lang="zh-CN" altLang="en-US" sz="2800" dirty="0">
              <a:solidFill>
                <a:schemeClr val="tx1"/>
              </a:solidFill>
              <a:ea typeface="华文新魏" panose="02010800040101010101" pitchFamily="2" charset="-122"/>
            </a:endParaRPr>
          </a:p>
        </p:txBody>
      </p:sp>
      <p:graphicFrame>
        <p:nvGraphicFramePr>
          <p:cNvPr id="133124" name="Object 2">
            <a:extLst>
              <a:ext uri="{FF2B5EF4-FFF2-40B4-BE49-F238E27FC236}">
                <a16:creationId xmlns:a16="http://schemas.microsoft.com/office/drawing/2014/main" id="{2BB4B401-726D-4FA7-A52C-8C75DB267028}"/>
              </a:ext>
            </a:extLst>
          </p:cNvPr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0"/>
          <a:ext cx="4065588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4023027" imgH="6784287" progId="Photoshop.Image.8">
                  <p:embed/>
                </p:oleObj>
              </mc:Choice>
              <mc:Fallback>
                <p:oleObj name="Image" r:id="rId3" imgW="4023027" imgH="6784287" progId="Photoshop.Imag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065588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0035" name="Rectangle 3">
            <a:extLst>
              <a:ext uri="{FF2B5EF4-FFF2-40B4-BE49-F238E27FC236}">
                <a16:creationId xmlns:a16="http://schemas.microsoft.com/office/drawing/2014/main" id="{12708895-7E72-4822-9E1B-F34F52418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1484313"/>
            <a:ext cx="4643437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zh-CN" altLang="en-US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第一步 ：</a:t>
            </a:r>
            <a:r>
              <a:rPr lang="en-US" altLang="zh-CN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94</a:t>
            </a:r>
            <a:r>
              <a:rPr lang="en-US" altLang="zh-CN" sz="2000" b="1" baseline="30000" dirty="0"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en-US" altLang="zh-CN" sz="2000" b="1" baseline="68000" dirty="0">
                <a:latin typeface="华文新魏" panose="02010800040101010101" pitchFamily="2" charset="-122"/>
                <a:ea typeface="华文新魏" panose="02010800040101010101" pitchFamily="2" charset="-122"/>
              </a:rPr>
              <a:t>0 </a:t>
            </a:r>
            <a:r>
              <a:rPr lang="en-US" altLang="zh-CN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C </a:t>
            </a:r>
            <a:r>
              <a:rPr lang="zh-CN" altLang="en-US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高温变性，使混合物的</a:t>
            </a:r>
            <a:r>
              <a:rPr lang="en-US" altLang="zh-CN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DNA </a:t>
            </a:r>
            <a:r>
              <a:rPr lang="zh-CN" altLang="en-US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片段因变性而成单链。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zh-CN" altLang="en-US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</a:br>
            <a:r>
              <a:rPr lang="zh-CN" altLang="en-US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第二步 ： </a:t>
            </a:r>
            <a:r>
              <a:rPr lang="en-US" altLang="zh-CN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60 </a:t>
            </a:r>
            <a:r>
              <a:rPr lang="en-US" altLang="zh-CN" sz="2000" b="1" baseline="68000" dirty="0">
                <a:latin typeface="华文新魏" panose="02010800040101010101" pitchFamily="2" charset="-122"/>
                <a:ea typeface="华文新魏" panose="02010800040101010101" pitchFamily="2" charset="-122"/>
              </a:rPr>
              <a:t>0 </a:t>
            </a:r>
            <a:r>
              <a:rPr lang="en-US" altLang="zh-CN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C </a:t>
            </a:r>
            <a:r>
              <a:rPr lang="zh-CN" altLang="en-US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退火，引物 </a:t>
            </a:r>
            <a:r>
              <a:rPr lang="en-US" altLang="zh-CN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DNA</a:t>
            </a:r>
            <a:r>
              <a:rPr lang="zh-CN" altLang="en-US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结合在适于配对的</a:t>
            </a:r>
            <a:r>
              <a:rPr lang="en-US" altLang="zh-CN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DNA</a:t>
            </a:r>
            <a:r>
              <a:rPr lang="zh-CN" altLang="en-US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片段上。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zh-CN" altLang="en-US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</a:br>
            <a:r>
              <a:rPr lang="zh-CN" altLang="en-US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第三步 ： </a:t>
            </a:r>
            <a:r>
              <a:rPr lang="en-US" altLang="zh-CN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72 </a:t>
            </a:r>
            <a:r>
              <a:rPr lang="en-US" altLang="zh-CN" sz="2000" b="1" baseline="68000" dirty="0">
                <a:latin typeface="华文新魏" panose="02010800040101010101" pitchFamily="2" charset="-122"/>
                <a:ea typeface="华文新魏" panose="02010800040101010101" pitchFamily="2" charset="-122"/>
              </a:rPr>
              <a:t>0 </a:t>
            </a:r>
            <a:r>
              <a:rPr lang="en-US" altLang="zh-CN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C </a:t>
            </a:r>
            <a:r>
              <a:rPr lang="zh-CN" altLang="en-US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延伸，由</a:t>
            </a:r>
            <a:r>
              <a:rPr lang="en-US" altLang="zh-CN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DNA </a:t>
            </a:r>
            <a:r>
              <a:rPr lang="zh-CN" altLang="en-US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聚合酶催化，从引物开始合成目的基因 </a:t>
            </a:r>
            <a:r>
              <a:rPr lang="en-US" altLang="zh-CN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DNA</a:t>
            </a:r>
            <a:r>
              <a:rPr lang="zh-CN" altLang="en-US" sz="20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D3F8B38-4063-4218-B21F-CAC29546C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85</a:t>
            </a:fld>
            <a:endParaRPr lang="en-US" altLang="zh-C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0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0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0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0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4" grpId="0" autoUpdateAnimBg="0"/>
      <p:bldP spid="300035" grpId="0" autoUpdateAnimBg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5170" name="Object 2">
            <a:extLst>
              <a:ext uri="{FF2B5EF4-FFF2-40B4-BE49-F238E27FC236}">
                <a16:creationId xmlns:a16="http://schemas.microsoft.com/office/drawing/2014/main" id="{D453BC46-9EEF-481A-8924-F0CD3DA1D7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152400"/>
          <a:ext cx="3856038" cy="662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987805" imgH="6853659" progId="Photoshop.Image.4">
                  <p:embed/>
                </p:oleObj>
              </mc:Choice>
              <mc:Fallback>
                <p:oleObj name="Image" r:id="rId3" imgW="3987805" imgH="6853659" progId="Photoshop.Image.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52400"/>
                        <a:ext cx="3856038" cy="6627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71" name="Rectangle 3">
            <a:extLst>
              <a:ext uri="{FF2B5EF4-FFF2-40B4-BE49-F238E27FC236}">
                <a16:creationId xmlns:a16="http://schemas.microsoft.com/office/drawing/2014/main" id="{D86C4C50-C2DA-4B5F-B9E5-CCDC55663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92150"/>
            <a:ext cx="43434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       PCR </a:t>
            </a:r>
            <a:r>
              <a:rPr lang="zh-CN" altLang="en-US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的三个步骤为一次循环，约需</a:t>
            </a:r>
            <a:r>
              <a:rPr lang="en-US" altLang="zh-CN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</a:t>
            </a:r>
            <a:r>
              <a:rPr lang="zh-CN" altLang="en-US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－</a:t>
            </a:r>
            <a:r>
              <a:rPr lang="en-US" altLang="zh-CN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5</a:t>
            </a:r>
            <a:r>
              <a:rPr lang="zh-CN" altLang="en-US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分钟。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zh-CN" altLang="en-US" sz="2800" b="1" dirty="0">
              <a:solidFill>
                <a:srgbClr val="333399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zh-CN" altLang="en-US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    每经一次循环，目的基因扩充一倍。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zh-CN" altLang="en-US" sz="2800" b="1" dirty="0">
              <a:solidFill>
                <a:srgbClr val="333399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zh-CN" altLang="en-US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   经过 </a:t>
            </a:r>
            <a:r>
              <a:rPr lang="en-US" altLang="zh-CN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20 </a:t>
            </a:r>
            <a:r>
              <a:rPr lang="zh-CN" altLang="en-US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次循环，即可扩增 </a:t>
            </a:r>
            <a:r>
              <a:rPr lang="en-US" altLang="zh-CN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10</a:t>
            </a:r>
            <a:r>
              <a:rPr lang="en-US" altLang="zh-CN" sz="2800" b="1" baseline="30000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6</a:t>
            </a:r>
            <a:r>
              <a:rPr lang="en-US" altLang="zh-CN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zh-CN" altLang="en-US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倍。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zh-CN" altLang="en-US" sz="2800" b="1" dirty="0">
              <a:solidFill>
                <a:srgbClr val="333399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zh-CN" altLang="en-US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  总共只需</a:t>
            </a:r>
            <a:r>
              <a:rPr lang="en-US" altLang="zh-CN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2-3</a:t>
            </a:r>
            <a:r>
              <a:rPr lang="zh-CN" altLang="en-US" sz="2800" b="1" dirty="0">
                <a:solidFill>
                  <a:srgbClr val="3333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个小时。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4580A0E-53DE-41DE-B903-E76D966E5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86</a:t>
            </a:fld>
            <a:endParaRPr lang="en-US" altLang="zh-CN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3">
            <a:extLst>
              <a:ext uri="{FF2B5EF4-FFF2-40B4-BE49-F238E27FC236}">
                <a16:creationId xmlns:a16="http://schemas.microsoft.com/office/drawing/2014/main" id="{649302EC-16F9-4C47-9E76-812213CDB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109663"/>
            <a:ext cx="87153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变性（</a:t>
            </a: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90℃-95℃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）：双链</a:t>
            </a: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模板在热作用下，氢键断裂，形成单链</a:t>
            </a: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endParaRPr kumimoji="0" lang="zh-CN" altLang="en-US" sz="28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退火（复性</a:t>
            </a: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55℃-65℃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）：系统温度降低，引物与</a:t>
            </a: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模板结合，形成局部双链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延伸（</a:t>
            </a: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70℃-75℃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）：在</a:t>
            </a:r>
            <a:r>
              <a:rPr kumimoji="0" lang="en-US" altLang="zh-CN" sz="2800" b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Taq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酶的作用下，从引物的</a:t>
            </a: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5′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端→</a:t>
            </a: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3′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端延伸，合成与模板互补的</a:t>
            </a: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链</a:t>
            </a:r>
          </a:p>
        </p:txBody>
      </p:sp>
      <p:pic>
        <p:nvPicPr>
          <p:cNvPr id="137220" name="Picture 3">
            <a:extLst>
              <a:ext uri="{FF2B5EF4-FFF2-40B4-BE49-F238E27FC236}">
                <a16:creationId xmlns:a16="http://schemas.microsoft.com/office/drawing/2014/main" id="{7474FF3B-F5F0-4BD5-A280-9E78AD4FD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145088"/>
            <a:ext cx="2209800" cy="1712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98DF5C0F-4FDA-4706-878B-0313FA7F37B9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" y="254000"/>
            <a:ext cx="8534400" cy="508000"/>
          </a:xfrm>
          <a:prstGeom prst="rect">
            <a:avLst/>
          </a:prstGeom>
        </p:spPr>
        <p:txBody>
          <a:bodyPr/>
          <a:lstStyle>
            <a:lvl1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9080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13652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8224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22796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kumimoji="0" lang="en-US" altLang="zh-CN" sz="3600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PCR</a:t>
            </a:r>
            <a:r>
              <a:rPr kumimoji="0" lang="zh-CN" altLang="en-US" sz="3600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的基本反应步骤</a:t>
            </a:r>
            <a:endParaRPr kumimoji="0" lang="en-US" altLang="zh-CN" sz="3600" kern="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EC7B8F0-7C14-4CB5-9D72-1776F4E51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87</a:t>
            </a:fld>
            <a:endParaRPr lang="en-US" altLang="zh-CN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Line 2">
            <a:extLst>
              <a:ext uri="{FF2B5EF4-FFF2-40B4-BE49-F238E27FC236}">
                <a16:creationId xmlns:a16="http://schemas.microsoft.com/office/drawing/2014/main" id="{BA58D38C-228E-46C4-96CC-5FDC425960AE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1447800"/>
            <a:ext cx="485775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243" name="Text Box 3">
            <a:extLst>
              <a:ext uri="{FF2B5EF4-FFF2-40B4-BE49-F238E27FC236}">
                <a16:creationId xmlns:a16="http://schemas.microsoft.com/office/drawing/2014/main" id="{9C0228DE-BEC4-449A-BD11-69C2F0765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1219200"/>
            <a:ext cx="446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24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r>
              <a:rPr lang="en-US" altLang="zh-CN" sz="24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Symbol" panose="05050102010706020507" pitchFamily="18" charset="2"/>
              </a:rPr>
              <a:t></a:t>
            </a:r>
            <a:endParaRPr lang="en-US" altLang="zh-CN" sz="2400" b="1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8244" name="Text Box 4">
            <a:extLst>
              <a:ext uri="{FF2B5EF4-FFF2-40B4-BE49-F238E27FC236}">
                <a16:creationId xmlns:a16="http://schemas.microsoft.com/office/drawing/2014/main" id="{C9871A1A-FE3A-4F16-9734-243CD05BB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11430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2400" b="1">
                <a:solidFill>
                  <a:schemeClr val="accent2"/>
                </a:solidFill>
                <a:latin typeface="Times New Roman" panose="02020603050405020304" pitchFamily="18" charset="0"/>
                <a:ea typeface="楷体_GB2312"/>
                <a:cs typeface="楷体_GB2312"/>
              </a:rPr>
              <a:t>Primer 1</a:t>
            </a:r>
          </a:p>
        </p:txBody>
      </p:sp>
      <p:sp>
        <p:nvSpPr>
          <p:cNvPr id="138245" name="Line 5">
            <a:extLst>
              <a:ext uri="{FF2B5EF4-FFF2-40B4-BE49-F238E27FC236}">
                <a16:creationId xmlns:a16="http://schemas.microsoft.com/office/drawing/2014/main" id="{426F8BEA-245A-46FC-938F-347CDB4833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84888" y="1857375"/>
            <a:ext cx="485775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246" name="Text Box 6">
            <a:extLst>
              <a:ext uri="{FF2B5EF4-FFF2-40B4-BE49-F238E27FC236}">
                <a16:creationId xmlns:a16="http://schemas.microsoft.com/office/drawing/2014/main" id="{12724460-D969-462D-B383-A5511CDC1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7488" y="1628775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2400" b="1">
                <a:solidFill>
                  <a:srgbClr val="FF66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r>
              <a:rPr lang="en-US" altLang="zh-CN" sz="2400" b="1">
                <a:solidFill>
                  <a:srgbClr val="FF66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Symbol" panose="05050102010706020507" pitchFamily="18" charset="2"/>
              </a:rPr>
              <a:t></a:t>
            </a:r>
            <a:endParaRPr lang="en-US" altLang="zh-CN" sz="2400" b="1">
              <a:solidFill>
                <a:srgbClr val="FF66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8247" name="Text Box 7">
            <a:extLst>
              <a:ext uri="{FF2B5EF4-FFF2-40B4-BE49-F238E27FC236}">
                <a16:creationId xmlns:a16="http://schemas.microsoft.com/office/drawing/2014/main" id="{270163DA-2680-4361-AE0C-FC064D037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8488" y="1628775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2400" b="1">
                <a:solidFill>
                  <a:srgbClr val="FF6600"/>
                </a:solidFill>
                <a:latin typeface="Times New Roman" panose="02020603050405020304" pitchFamily="18" charset="0"/>
                <a:ea typeface="楷体_GB2312"/>
                <a:cs typeface="楷体_GB2312"/>
              </a:rPr>
              <a:t>Primer 2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50568963-132D-4D4F-B721-D949593EEB6A}"/>
              </a:ext>
            </a:extLst>
          </p:cNvPr>
          <p:cNvGrpSpPr>
            <a:grpSpLocks/>
          </p:cNvGrpSpPr>
          <p:nvPr/>
        </p:nvGrpSpPr>
        <p:grpSpPr bwMode="auto">
          <a:xfrm>
            <a:off x="4408488" y="4492625"/>
            <a:ext cx="2286000" cy="762000"/>
            <a:chOff x="2592" y="2352"/>
            <a:chExt cx="1440" cy="480"/>
          </a:xfrm>
        </p:grpSpPr>
        <p:sp>
          <p:nvSpPr>
            <p:cNvPr id="138307" name="Line 9">
              <a:extLst>
                <a:ext uri="{FF2B5EF4-FFF2-40B4-BE49-F238E27FC236}">
                  <a16:creationId xmlns:a16="http://schemas.microsoft.com/office/drawing/2014/main" id="{DE6F4E4E-5C95-4EE0-9096-8F0829D14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2352"/>
              <a:ext cx="0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049" name="Text Box 10">
              <a:extLst>
                <a:ext uri="{FF2B5EF4-FFF2-40B4-BE49-F238E27FC236}">
                  <a16:creationId xmlns:a16="http://schemas.microsoft.com/office/drawing/2014/main" id="{4C4EA531-27F1-4494-B00C-A6D44B8B4D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2400"/>
              <a:ext cx="1248" cy="294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zh-CN" sz="2400" b="1" dirty="0">
                  <a:solidFill>
                    <a:srgbClr val="000066"/>
                  </a:solidFill>
                  <a:latin typeface="Times New Roman" pitchFamily="18" charset="0"/>
                  <a:ea typeface="楷体_GB2312" pitchFamily="49" charset="-122"/>
                </a:rPr>
                <a:t>Cycle 2</a:t>
              </a:r>
            </a:p>
          </p:txBody>
        </p:sp>
      </p:grpSp>
      <p:grpSp>
        <p:nvGrpSpPr>
          <p:cNvPr id="3" name="Group 11">
            <a:extLst>
              <a:ext uri="{FF2B5EF4-FFF2-40B4-BE49-F238E27FC236}">
                <a16:creationId xmlns:a16="http://schemas.microsoft.com/office/drawing/2014/main" id="{FF644A78-D32E-4513-9C3F-0D72381D05F5}"/>
              </a:ext>
            </a:extLst>
          </p:cNvPr>
          <p:cNvGrpSpPr>
            <a:grpSpLocks/>
          </p:cNvGrpSpPr>
          <p:nvPr/>
        </p:nvGrpSpPr>
        <p:grpSpPr bwMode="auto">
          <a:xfrm>
            <a:off x="4495800" y="2438400"/>
            <a:ext cx="2286000" cy="685800"/>
            <a:chOff x="2640" y="1056"/>
            <a:chExt cx="1440" cy="432"/>
          </a:xfrm>
        </p:grpSpPr>
        <p:sp>
          <p:nvSpPr>
            <p:cNvPr id="138303" name="Line 12">
              <a:extLst>
                <a:ext uri="{FF2B5EF4-FFF2-40B4-BE49-F238E27FC236}">
                  <a16:creationId xmlns:a16="http://schemas.microsoft.com/office/drawing/2014/main" id="{E1F08967-A4B1-4285-B16F-755C29F202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1056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047" name="Text Box 13">
              <a:extLst>
                <a:ext uri="{FF2B5EF4-FFF2-40B4-BE49-F238E27FC236}">
                  <a16:creationId xmlns:a16="http://schemas.microsoft.com/office/drawing/2014/main" id="{8F964E6A-333C-469E-A635-D27CE30FEA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2" y="1056"/>
              <a:ext cx="1248" cy="294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zh-CN" sz="2400" b="1" dirty="0">
                  <a:solidFill>
                    <a:srgbClr val="000066"/>
                  </a:solidFill>
                  <a:latin typeface="Times New Roman" pitchFamily="18" charset="0"/>
                  <a:ea typeface="楷体_GB2312" pitchFamily="49" charset="-122"/>
                </a:rPr>
                <a:t>Cycle 1</a:t>
              </a:r>
            </a:p>
          </p:txBody>
        </p:sp>
      </p:grpSp>
      <p:grpSp>
        <p:nvGrpSpPr>
          <p:cNvPr id="4" name="Group 14">
            <a:extLst>
              <a:ext uri="{FF2B5EF4-FFF2-40B4-BE49-F238E27FC236}">
                <a16:creationId xmlns:a16="http://schemas.microsoft.com/office/drawing/2014/main" id="{72ED07AD-77C9-4514-81FE-63564C0A1776}"/>
              </a:ext>
            </a:extLst>
          </p:cNvPr>
          <p:cNvGrpSpPr>
            <a:grpSpLocks/>
          </p:cNvGrpSpPr>
          <p:nvPr/>
        </p:nvGrpSpPr>
        <p:grpSpPr bwMode="auto">
          <a:xfrm>
            <a:off x="3121025" y="3709988"/>
            <a:ext cx="3733800" cy="396875"/>
            <a:chOff x="1824" y="2524"/>
            <a:chExt cx="2352" cy="250"/>
          </a:xfrm>
        </p:grpSpPr>
        <p:sp>
          <p:nvSpPr>
            <p:cNvPr id="138301" name="Line 15">
              <a:extLst>
                <a:ext uri="{FF2B5EF4-FFF2-40B4-BE49-F238E27FC236}">
                  <a16:creationId xmlns:a16="http://schemas.microsoft.com/office/drawing/2014/main" id="{7506FA08-73FB-4630-9E58-FE3D05B7B0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688"/>
              <a:ext cx="1920" cy="0"/>
            </a:xfrm>
            <a:prstGeom prst="line">
              <a:avLst/>
            </a:prstGeom>
            <a:noFill/>
            <a:ln w="76200">
              <a:solidFill>
                <a:srgbClr val="FF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02" name="Text Box 16">
              <a:extLst>
                <a:ext uri="{FF2B5EF4-FFF2-40B4-BE49-F238E27FC236}">
                  <a16:creationId xmlns:a16="http://schemas.microsoft.com/office/drawing/2014/main" id="{8CEE6DB4-2F99-4BB6-B59F-F797FDC68B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2" y="2524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2000" b="1">
                  <a:solidFill>
                    <a:srgbClr val="FF3399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rgbClr val="FF3399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rgbClr val="FF3399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" name="Group 17">
            <a:extLst>
              <a:ext uri="{FF2B5EF4-FFF2-40B4-BE49-F238E27FC236}">
                <a16:creationId xmlns:a16="http://schemas.microsoft.com/office/drawing/2014/main" id="{6C411B40-6505-4095-8A88-9CD4BAC2ADCD}"/>
              </a:ext>
            </a:extLst>
          </p:cNvPr>
          <p:cNvGrpSpPr>
            <a:grpSpLocks/>
          </p:cNvGrpSpPr>
          <p:nvPr/>
        </p:nvGrpSpPr>
        <p:grpSpPr bwMode="auto">
          <a:xfrm>
            <a:off x="2689225" y="3494088"/>
            <a:ext cx="3505200" cy="396875"/>
            <a:chOff x="1536" y="1968"/>
            <a:chExt cx="2208" cy="250"/>
          </a:xfrm>
        </p:grpSpPr>
        <p:sp>
          <p:nvSpPr>
            <p:cNvPr id="138299" name="Line 18">
              <a:extLst>
                <a:ext uri="{FF2B5EF4-FFF2-40B4-BE49-F238E27FC236}">
                  <a16:creationId xmlns:a16="http://schemas.microsoft.com/office/drawing/2014/main" id="{B95EFBC0-0A0B-4D63-B653-C68BC4FDCD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112"/>
              <a:ext cx="1920" cy="0"/>
            </a:xfrm>
            <a:prstGeom prst="line">
              <a:avLst/>
            </a:prstGeom>
            <a:noFill/>
            <a:ln w="76200">
              <a:solidFill>
                <a:srgbClr val="FF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00" name="Text Box 19">
              <a:extLst>
                <a:ext uri="{FF2B5EF4-FFF2-40B4-BE49-F238E27FC236}">
                  <a16:creationId xmlns:a16="http://schemas.microsoft.com/office/drawing/2014/main" id="{88618638-DCBC-4825-B6ED-3A659A1B1C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1968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2000" b="1">
                  <a:solidFill>
                    <a:srgbClr val="FF3399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rgbClr val="FF3399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rgbClr val="FF3399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634900" name="Line 20">
            <a:extLst>
              <a:ext uri="{FF2B5EF4-FFF2-40B4-BE49-F238E27FC236}">
                <a16:creationId xmlns:a16="http://schemas.microsoft.com/office/drawing/2014/main" id="{11293C65-2FCB-482B-B7A1-F8B1727810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03688" y="4076700"/>
            <a:ext cx="2041525" cy="1588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4901" name="Line 21">
            <a:extLst>
              <a:ext uri="{FF2B5EF4-FFF2-40B4-BE49-F238E27FC236}">
                <a16:creationId xmlns:a16="http://schemas.microsoft.com/office/drawing/2014/main" id="{AC47998B-8F3D-40AD-A94B-FD0B602FBD4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132138" y="3573463"/>
            <a:ext cx="205105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6" name="Group 22">
            <a:extLst>
              <a:ext uri="{FF2B5EF4-FFF2-40B4-BE49-F238E27FC236}">
                <a16:creationId xmlns:a16="http://schemas.microsoft.com/office/drawing/2014/main" id="{AF97FD96-0B6B-4639-83D8-5DFD5E3AB0A8}"/>
              </a:ext>
            </a:extLst>
          </p:cNvPr>
          <p:cNvGrpSpPr>
            <a:grpSpLocks/>
          </p:cNvGrpSpPr>
          <p:nvPr/>
        </p:nvGrpSpPr>
        <p:grpSpPr bwMode="auto">
          <a:xfrm>
            <a:off x="3265488" y="3854450"/>
            <a:ext cx="844550" cy="396875"/>
            <a:chOff x="2064" y="2478"/>
            <a:chExt cx="532" cy="250"/>
          </a:xfrm>
        </p:grpSpPr>
        <p:sp>
          <p:nvSpPr>
            <p:cNvPr id="138297" name="Text Box 23">
              <a:extLst>
                <a:ext uri="{FF2B5EF4-FFF2-40B4-BE49-F238E27FC236}">
                  <a16:creationId xmlns:a16="http://schemas.microsoft.com/office/drawing/2014/main" id="{EAA8B241-03CF-4595-A480-9104E63115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2478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en-US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</a:t>
              </a:r>
              <a:r>
                <a: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8298" name="Line 24">
              <a:extLst>
                <a:ext uri="{FF2B5EF4-FFF2-40B4-BE49-F238E27FC236}">
                  <a16:creationId xmlns:a16="http://schemas.microsoft.com/office/drawing/2014/main" id="{C67BDAF8-B47E-4F73-BB48-C93CBD9617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2618"/>
              <a:ext cx="306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Group 25">
            <a:extLst>
              <a:ext uri="{FF2B5EF4-FFF2-40B4-BE49-F238E27FC236}">
                <a16:creationId xmlns:a16="http://schemas.microsoft.com/office/drawing/2014/main" id="{D15CE9CA-AC69-4565-B354-C0D6499C06D7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3349625"/>
            <a:ext cx="1060450" cy="396875"/>
            <a:chOff x="3367" y="2160"/>
            <a:chExt cx="668" cy="250"/>
          </a:xfrm>
        </p:grpSpPr>
        <p:sp>
          <p:nvSpPr>
            <p:cNvPr id="138295" name="Text Box 26">
              <a:extLst>
                <a:ext uri="{FF2B5EF4-FFF2-40B4-BE49-F238E27FC236}">
                  <a16:creationId xmlns:a16="http://schemas.microsoft.com/office/drawing/2014/main" id="{3006931E-90B2-4B9C-B98D-065D7071F9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" y="2160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rgbClr val="FF66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8296" name="Line 27">
              <a:extLst>
                <a:ext uri="{FF2B5EF4-FFF2-40B4-BE49-F238E27FC236}">
                  <a16:creationId xmlns:a16="http://schemas.microsoft.com/office/drawing/2014/main" id="{6FC79A59-566B-4794-9E6A-FDE969013C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7" y="2301"/>
              <a:ext cx="30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38256" name="Line 28">
            <a:extLst>
              <a:ext uri="{FF2B5EF4-FFF2-40B4-BE49-F238E27FC236}">
                <a16:creationId xmlns:a16="http://schemas.microsoft.com/office/drawing/2014/main" id="{463B6268-2277-4ACA-AC76-E27736262462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9200" y="1676400"/>
            <a:ext cx="2971800" cy="0"/>
          </a:xfrm>
          <a:prstGeom prst="line">
            <a:avLst/>
          </a:prstGeom>
          <a:noFill/>
          <a:ln w="76200">
            <a:solidFill>
              <a:srgbClr val="FF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257" name="Text Box 29">
            <a:extLst>
              <a:ext uri="{FF2B5EF4-FFF2-40B4-BE49-F238E27FC236}">
                <a16:creationId xmlns:a16="http://schemas.microsoft.com/office/drawing/2014/main" id="{87C14BFF-E24C-4439-A097-D72C139E5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447800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zh-CN" altLang="en-US" sz="2000" b="1">
                <a:solidFill>
                  <a:srgbClr val="FF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000" b="1">
                <a:solidFill>
                  <a:srgbClr val="FF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r>
              <a:rPr lang="en-US" altLang="zh-CN" sz="2000" b="1">
                <a:solidFill>
                  <a:srgbClr val="FF3399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Symbol" panose="05050102010706020507" pitchFamily="18" charset="2"/>
              </a:rPr>
              <a:t></a:t>
            </a:r>
            <a:endParaRPr lang="en-US" altLang="zh-CN" sz="2000" b="1">
              <a:solidFill>
                <a:srgbClr val="FF3399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8258" name="Text Box 30">
            <a:extLst>
              <a:ext uri="{FF2B5EF4-FFF2-40B4-BE49-F238E27FC236}">
                <a16:creationId xmlns:a16="http://schemas.microsoft.com/office/drawing/2014/main" id="{B19D4EF7-496F-41BB-86D6-4F7483B4A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676400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zh-CN" altLang="en-US" sz="2000" b="1">
                <a:solidFill>
                  <a:srgbClr val="FF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000" b="1">
                <a:solidFill>
                  <a:srgbClr val="FF33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r>
              <a:rPr lang="en-US" altLang="zh-CN" sz="2000" b="1">
                <a:solidFill>
                  <a:srgbClr val="FF3399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Symbol" panose="05050102010706020507" pitchFamily="18" charset="2"/>
              </a:rPr>
              <a:t></a:t>
            </a:r>
            <a:endParaRPr lang="en-US" altLang="zh-CN" sz="2000" b="1">
              <a:solidFill>
                <a:srgbClr val="FF3399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8259" name="Text Box 31">
            <a:extLst>
              <a:ext uri="{FF2B5EF4-FFF2-40B4-BE49-F238E27FC236}">
                <a16:creationId xmlns:a16="http://schemas.microsoft.com/office/drawing/2014/main" id="{647B33DF-91F4-4803-9E30-7DA67D6F1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9906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2400" b="1">
                <a:solidFill>
                  <a:srgbClr val="FF3399"/>
                </a:solidFill>
                <a:latin typeface="Times New Roman" panose="02020603050405020304" pitchFamily="18" charset="0"/>
                <a:ea typeface="楷体_GB2312"/>
                <a:cs typeface="楷体_GB2312"/>
              </a:rPr>
              <a:t>Template DNA</a:t>
            </a:r>
          </a:p>
        </p:txBody>
      </p:sp>
      <p:sp>
        <p:nvSpPr>
          <p:cNvPr id="138260" name="Line 32">
            <a:extLst>
              <a:ext uri="{FF2B5EF4-FFF2-40B4-BE49-F238E27FC236}">
                <a16:creationId xmlns:a16="http://schemas.microsoft.com/office/drawing/2014/main" id="{E2B7D891-7217-4862-8C9E-D7B1B018AC71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9200" y="1916113"/>
            <a:ext cx="2971800" cy="0"/>
          </a:xfrm>
          <a:prstGeom prst="line">
            <a:avLst/>
          </a:prstGeom>
          <a:noFill/>
          <a:ln w="76200">
            <a:solidFill>
              <a:srgbClr val="FF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33">
            <a:extLst>
              <a:ext uri="{FF2B5EF4-FFF2-40B4-BE49-F238E27FC236}">
                <a16:creationId xmlns:a16="http://schemas.microsoft.com/office/drawing/2014/main" id="{1E394D7C-6437-4C70-B30B-549A7622CC16}"/>
              </a:ext>
            </a:extLst>
          </p:cNvPr>
          <p:cNvGrpSpPr>
            <a:grpSpLocks/>
          </p:cNvGrpSpPr>
          <p:nvPr/>
        </p:nvGrpSpPr>
        <p:grpSpPr bwMode="auto">
          <a:xfrm>
            <a:off x="5003800" y="5870575"/>
            <a:ext cx="3733800" cy="396875"/>
            <a:chOff x="1824" y="2524"/>
            <a:chExt cx="2352" cy="250"/>
          </a:xfrm>
        </p:grpSpPr>
        <p:sp>
          <p:nvSpPr>
            <p:cNvPr id="138293" name="Line 34">
              <a:extLst>
                <a:ext uri="{FF2B5EF4-FFF2-40B4-BE49-F238E27FC236}">
                  <a16:creationId xmlns:a16="http://schemas.microsoft.com/office/drawing/2014/main" id="{D3173358-3536-42EA-8A7C-8FF609C3DF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688"/>
              <a:ext cx="1920" cy="0"/>
            </a:xfrm>
            <a:prstGeom prst="line">
              <a:avLst/>
            </a:prstGeom>
            <a:noFill/>
            <a:ln w="76200">
              <a:solidFill>
                <a:srgbClr val="FF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294" name="Text Box 35">
              <a:extLst>
                <a:ext uri="{FF2B5EF4-FFF2-40B4-BE49-F238E27FC236}">
                  <a16:creationId xmlns:a16="http://schemas.microsoft.com/office/drawing/2014/main" id="{7520E324-BFB5-4A6D-B766-E80D251125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2" y="2524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2000" b="1">
                  <a:solidFill>
                    <a:srgbClr val="FF3399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rgbClr val="FF3399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rgbClr val="FF3399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9" name="Group 36">
            <a:extLst>
              <a:ext uri="{FF2B5EF4-FFF2-40B4-BE49-F238E27FC236}">
                <a16:creationId xmlns:a16="http://schemas.microsoft.com/office/drawing/2014/main" id="{D3014D0C-A520-46BE-8B55-3FE1356451B9}"/>
              </a:ext>
            </a:extLst>
          </p:cNvPr>
          <p:cNvGrpSpPr>
            <a:grpSpLocks/>
          </p:cNvGrpSpPr>
          <p:nvPr/>
        </p:nvGrpSpPr>
        <p:grpSpPr bwMode="auto">
          <a:xfrm>
            <a:off x="385763" y="5654675"/>
            <a:ext cx="3505200" cy="396875"/>
            <a:chOff x="1536" y="1968"/>
            <a:chExt cx="2208" cy="250"/>
          </a:xfrm>
        </p:grpSpPr>
        <p:sp>
          <p:nvSpPr>
            <p:cNvPr id="138291" name="Line 37">
              <a:extLst>
                <a:ext uri="{FF2B5EF4-FFF2-40B4-BE49-F238E27FC236}">
                  <a16:creationId xmlns:a16="http://schemas.microsoft.com/office/drawing/2014/main" id="{8952877A-E9BE-43D6-9349-62FE75FDDD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112"/>
              <a:ext cx="1920" cy="0"/>
            </a:xfrm>
            <a:prstGeom prst="line">
              <a:avLst/>
            </a:prstGeom>
            <a:noFill/>
            <a:ln w="76200">
              <a:solidFill>
                <a:srgbClr val="FF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292" name="Text Box 38">
              <a:extLst>
                <a:ext uri="{FF2B5EF4-FFF2-40B4-BE49-F238E27FC236}">
                  <a16:creationId xmlns:a16="http://schemas.microsoft.com/office/drawing/2014/main" id="{2767028B-ACE5-404E-AF83-BC544C2174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1968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2000" b="1">
                  <a:solidFill>
                    <a:srgbClr val="FF3399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rgbClr val="FF3399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rgbClr val="FF3399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634919" name="Line 39">
            <a:extLst>
              <a:ext uri="{FF2B5EF4-FFF2-40B4-BE49-F238E27FC236}">
                <a16:creationId xmlns:a16="http://schemas.microsoft.com/office/drawing/2014/main" id="{C055EED0-FE8D-47ED-B541-6B2CE23B13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86463" y="6237288"/>
            <a:ext cx="2041525" cy="1587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4920" name="Line 40">
            <a:extLst>
              <a:ext uri="{FF2B5EF4-FFF2-40B4-BE49-F238E27FC236}">
                <a16:creationId xmlns:a16="http://schemas.microsoft.com/office/drawing/2014/main" id="{3E545557-C501-4320-B97C-326443B0055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27088" y="5734050"/>
            <a:ext cx="2052637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0" name="Group 41">
            <a:extLst>
              <a:ext uri="{FF2B5EF4-FFF2-40B4-BE49-F238E27FC236}">
                <a16:creationId xmlns:a16="http://schemas.microsoft.com/office/drawing/2014/main" id="{719DAA17-78B1-4108-8DB2-5FA484ACE139}"/>
              </a:ext>
            </a:extLst>
          </p:cNvPr>
          <p:cNvGrpSpPr>
            <a:grpSpLocks/>
          </p:cNvGrpSpPr>
          <p:nvPr/>
        </p:nvGrpSpPr>
        <p:grpSpPr bwMode="auto">
          <a:xfrm>
            <a:off x="5148263" y="6015038"/>
            <a:ext cx="844550" cy="396875"/>
            <a:chOff x="2064" y="2478"/>
            <a:chExt cx="532" cy="250"/>
          </a:xfrm>
        </p:grpSpPr>
        <p:sp>
          <p:nvSpPr>
            <p:cNvPr id="138289" name="Text Box 42">
              <a:extLst>
                <a:ext uri="{FF2B5EF4-FFF2-40B4-BE49-F238E27FC236}">
                  <a16:creationId xmlns:a16="http://schemas.microsoft.com/office/drawing/2014/main" id="{453C26AD-C2B1-4598-8D95-C26DC82FD4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2478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en-US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</a:t>
              </a:r>
              <a:r>
                <a: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8290" name="Line 43">
              <a:extLst>
                <a:ext uri="{FF2B5EF4-FFF2-40B4-BE49-F238E27FC236}">
                  <a16:creationId xmlns:a16="http://schemas.microsoft.com/office/drawing/2014/main" id="{5C403B06-5E12-445B-A6F9-EDB95B6AAE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2618"/>
              <a:ext cx="306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" name="Group 44">
            <a:extLst>
              <a:ext uri="{FF2B5EF4-FFF2-40B4-BE49-F238E27FC236}">
                <a16:creationId xmlns:a16="http://schemas.microsoft.com/office/drawing/2014/main" id="{0A7B4AF4-F711-4BA1-8304-CB8FC668BB8A}"/>
              </a:ext>
            </a:extLst>
          </p:cNvPr>
          <p:cNvGrpSpPr>
            <a:grpSpLocks/>
          </p:cNvGrpSpPr>
          <p:nvPr/>
        </p:nvGrpSpPr>
        <p:grpSpPr bwMode="auto">
          <a:xfrm>
            <a:off x="2878138" y="5510213"/>
            <a:ext cx="1060450" cy="396875"/>
            <a:chOff x="3367" y="2160"/>
            <a:chExt cx="668" cy="250"/>
          </a:xfrm>
        </p:grpSpPr>
        <p:sp>
          <p:nvSpPr>
            <p:cNvPr id="138287" name="Text Box 45">
              <a:extLst>
                <a:ext uri="{FF2B5EF4-FFF2-40B4-BE49-F238E27FC236}">
                  <a16:creationId xmlns:a16="http://schemas.microsoft.com/office/drawing/2014/main" id="{211258E9-1823-497A-B9B7-20C72C17E9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" y="2160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rgbClr val="FF66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8288" name="Line 46">
              <a:extLst>
                <a:ext uri="{FF2B5EF4-FFF2-40B4-BE49-F238E27FC236}">
                  <a16:creationId xmlns:a16="http://schemas.microsoft.com/office/drawing/2014/main" id="{1AD0FDED-AE0E-42BE-B7B3-6D64BFB18E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7" y="2301"/>
              <a:ext cx="30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" name="Group 47">
            <a:extLst>
              <a:ext uri="{FF2B5EF4-FFF2-40B4-BE49-F238E27FC236}">
                <a16:creationId xmlns:a16="http://schemas.microsoft.com/office/drawing/2014/main" id="{9223C787-FCC5-4F15-8309-EF55C0C5A23B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5876925"/>
            <a:ext cx="3038475" cy="396875"/>
            <a:chOff x="567" y="3743"/>
            <a:chExt cx="1914" cy="250"/>
          </a:xfrm>
        </p:grpSpPr>
        <p:sp>
          <p:nvSpPr>
            <p:cNvPr id="138283" name="Line 48">
              <a:extLst>
                <a:ext uri="{FF2B5EF4-FFF2-40B4-BE49-F238E27FC236}">
                  <a16:creationId xmlns:a16="http://schemas.microsoft.com/office/drawing/2014/main" id="{6754B68C-9BC3-45EA-B585-390625D22F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67" y="3884"/>
              <a:ext cx="1247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8284" name="Group 49">
              <a:extLst>
                <a:ext uri="{FF2B5EF4-FFF2-40B4-BE49-F238E27FC236}">
                  <a16:creationId xmlns:a16="http://schemas.microsoft.com/office/drawing/2014/main" id="{CA329D03-F79D-44E5-A8F5-CA40CF1F42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13" y="3743"/>
              <a:ext cx="668" cy="250"/>
              <a:chOff x="3367" y="2160"/>
              <a:chExt cx="668" cy="250"/>
            </a:xfrm>
          </p:grpSpPr>
          <p:sp>
            <p:nvSpPr>
              <p:cNvPr id="138285" name="Text Box 50">
                <a:extLst>
                  <a:ext uri="{FF2B5EF4-FFF2-40B4-BE49-F238E27FC236}">
                    <a16:creationId xmlns:a16="http://schemas.microsoft.com/office/drawing/2014/main" id="{BB349FEA-390B-4625-89F0-C5F3E8347A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51" y="2160"/>
                <a:ext cx="38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Char char="•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en-US" altLang="zh-CN" sz="2000" b="1">
                    <a:solidFill>
                      <a:srgbClr val="FF66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5</a:t>
                </a:r>
                <a:r>
                  <a:rPr lang="en-US" altLang="zh-CN" sz="2000" b="1">
                    <a:solidFill>
                      <a:srgbClr val="FF66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sym typeface="Symbol" panose="05050102010706020507" pitchFamily="18" charset="2"/>
                  </a:rPr>
                  <a:t></a:t>
                </a:r>
                <a:endPara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8286" name="Line 51">
                <a:extLst>
                  <a:ext uri="{FF2B5EF4-FFF2-40B4-BE49-F238E27FC236}">
                    <a16:creationId xmlns:a16="http://schemas.microsoft.com/office/drawing/2014/main" id="{407C6857-CAC0-4B9A-AE66-92DB661F3E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7" y="2301"/>
                <a:ext cx="306" cy="0"/>
              </a:xfrm>
              <a:prstGeom prst="line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4" name="Group 52">
            <a:extLst>
              <a:ext uri="{FF2B5EF4-FFF2-40B4-BE49-F238E27FC236}">
                <a16:creationId xmlns:a16="http://schemas.microsoft.com/office/drawing/2014/main" id="{C1443D40-C31F-4320-8C7C-CF537B4A1B15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6021388"/>
            <a:ext cx="844550" cy="396875"/>
            <a:chOff x="2064" y="2478"/>
            <a:chExt cx="532" cy="250"/>
          </a:xfrm>
        </p:grpSpPr>
        <p:sp>
          <p:nvSpPr>
            <p:cNvPr id="138281" name="Text Box 53">
              <a:extLst>
                <a:ext uri="{FF2B5EF4-FFF2-40B4-BE49-F238E27FC236}">
                  <a16:creationId xmlns:a16="http://schemas.microsoft.com/office/drawing/2014/main" id="{87212A82-C8F6-40BE-A57D-9FDBE1E597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2478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en-US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</a:t>
              </a:r>
              <a:r>
                <a: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8282" name="Line 54">
              <a:extLst>
                <a:ext uri="{FF2B5EF4-FFF2-40B4-BE49-F238E27FC236}">
                  <a16:creationId xmlns:a16="http://schemas.microsoft.com/office/drawing/2014/main" id="{C948EFDE-DBD5-4C4A-831D-4FA73B4371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2618"/>
              <a:ext cx="306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34935" name="Line 55">
            <a:extLst>
              <a:ext uri="{FF2B5EF4-FFF2-40B4-BE49-F238E27FC236}">
                <a16:creationId xmlns:a16="http://schemas.microsoft.com/office/drawing/2014/main" id="{F23DDA43-34BA-4444-BFC9-CB12F31AD4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44663" y="6243638"/>
            <a:ext cx="1595437" cy="1587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5" name="Group 56">
            <a:extLst>
              <a:ext uri="{FF2B5EF4-FFF2-40B4-BE49-F238E27FC236}">
                <a16:creationId xmlns:a16="http://schemas.microsoft.com/office/drawing/2014/main" id="{DD759579-01DC-4AEE-885B-FCC819DB6840}"/>
              </a:ext>
            </a:extLst>
          </p:cNvPr>
          <p:cNvGrpSpPr>
            <a:grpSpLocks/>
          </p:cNvGrpSpPr>
          <p:nvPr/>
        </p:nvGrpSpPr>
        <p:grpSpPr bwMode="auto">
          <a:xfrm>
            <a:off x="5148263" y="5654675"/>
            <a:ext cx="2879725" cy="396875"/>
            <a:chOff x="3214" y="3562"/>
            <a:chExt cx="1814" cy="250"/>
          </a:xfrm>
        </p:grpSpPr>
        <p:sp>
          <p:nvSpPr>
            <p:cNvPr id="138277" name="Line 57">
              <a:extLst>
                <a:ext uri="{FF2B5EF4-FFF2-40B4-BE49-F238E27FC236}">
                  <a16:creationId xmlns:a16="http://schemas.microsoft.com/office/drawing/2014/main" id="{5443D4CE-4A60-48D5-86A2-E988A8DD27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42" y="3702"/>
              <a:ext cx="1286" cy="1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8278" name="Group 58">
              <a:extLst>
                <a:ext uri="{FF2B5EF4-FFF2-40B4-BE49-F238E27FC236}">
                  <a16:creationId xmlns:a16="http://schemas.microsoft.com/office/drawing/2014/main" id="{2EF25330-1487-4E8C-9DD6-08D354B47E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4" y="3562"/>
              <a:ext cx="532" cy="250"/>
              <a:chOff x="2064" y="2478"/>
              <a:chExt cx="532" cy="250"/>
            </a:xfrm>
          </p:grpSpPr>
          <p:sp>
            <p:nvSpPr>
              <p:cNvPr id="138279" name="Text Box 59">
                <a:extLst>
                  <a:ext uri="{FF2B5EF4-FFF2-40B4-BE49-F238E27FC236}">
                    <a16:creationId xmlns:a16="http://schemas.microsoft.com/office/drawing/2014/main" id="{F284E823-DE09-4803-82A1-41C76FE677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64" y="2478"/>
                <a:ext cx="38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Char char="•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zh-CN" altLang="en-US" sz="2000" b="1">
                    <a:solidFill>
                      <a:schemeClr val="accent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</a:t>
                </a:r>
                <a:r>
                  <a:rPr lang="en-US" altLang="zh-CN" sz="2000" b="1">
                    <a:solidFill>
                      <a:schemeClr val="accent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5</a:t>
                </a:r>
                <a:r>
                  <a:rPr lang="en-US" altLang="zh-CN" sz="2000" b="1">
                    <a:solidFill>
                      <a:schemeClr val="accent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sym typeface="Symbol" panose="05050102010706020507" pitchFamily="18" charset="2"/>
                  </a:rPr>
                  <a:t></a:t>
                </a:r>
                <a:endPara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8280" name="Line 60">
                <a:extLst>
                  <a:ext uri="{FF2B5EF4-FFF2-40B4-BE49-F238E27FC236}">
                    <a16:creationId xmlns:a16="http://schemas.microsoft.com/office/drawing/2014/main" id="{CDB9D22A-C040-43EA-A45F-1458D6DD7A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90" y="2618"/>
                <a:ext cx="306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634941" name="Line 61">
            <a:extLst>
              <a:ext uri="{FF2B5EF4-FFF2-40B4-BE49-F238E27FC236}">
                <a16:creationId xmlns:a16="http://schemas.microsoft.com/office/drawing/2014/main" id="{D37C4308-7E9A-4D68-B735-C4FC99245F6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508625" y="5734050"/>
            <a:ext cx="1547813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7" name="Group 62">
            <a:extLst>
              <a:ext uri="{FF2B5EF4-FFF2-40B4-BE49-F238E27FC236}">
                <a16:creationId xmlns:a16="http://schemas.microsoft.com/office/drawing/2014/main" id="{DE5A2189-EE85-4D88-8149-7230FAF6C902}"/>
              </a:ext>
            </a:extLst>
          </p:cNvPr>
          <p:cNvGrpSpPr>
            <a:grpSpLocks/>
          </p:cNvGrpSpPr>
          <p:nvPr/>
        </p:nvGrpSpPr>
        <p:grpSpPr bwMode="auto">
          <a:xfrm>
            <a:off x="7054850" y="5510213"/>
            <a:ext cx="1060450" cy="396875"/>
            <a:chOff x="3367" y="2160"/>
            <a:chExt cx="668" cy="250"/>
          </a:xfrm>
        </p:grpSpPr>
        <p:sp>
          <p:nvSpPr>
            <p:cNvPr id="138275" name="Text Box 63">
              <a:extLst>
                <a:ext uri="{FF2B5EF4-FFF2-40B4-BE49-F238E27FC236}">
                  <a16:creationId xmlns:a16="http://schemas.microsoft.com/office/drawing/2014/main" id="{AC69E9EE-E526-49EC-8F19-B37105D7EA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" y="2160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rgbClr val="FF66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8276" name="Line 64">
              <a:extLst>
                <a:ext uri="{FF2B5EF4-FFF2-40B4-BE49-F238E27FC236}">
                  <a16:creationId xmlns:a16="http://schemas.microsoft.com/office/drawing/2014/main" id="{43657664-E851-4C33-B3ED-28CB844572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7" y="2301"/>
              <a:ext cx="30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38273" name="Rectangle 65">
            <a:extLst>
              <a:ext uri="{FF2B5EF4-FFF2-40B4-BE49-F238E27FC236}">
                <a16:creationId xmlns:a16="http://schemas.microsoft.com/office/drawing/2014/main" id="{4C5128F1-2C13-4283-96F8-929B3B782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5" y="106363"/>
            <a:ext cx="54721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3600" b="1" dirty="0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PCR</a:t>
            </a:r>
            <a:r>
              <a:rPr lang="zh-CN" altLang="en-US" sz="3600" b="1" dirty="0">
                <a:solidFill>
                  <a:srgbClr val="33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基本工作原理</a:t>
            </a:r>
          </a:p>
        </p:txBody>
      </p:sp>
      <p:sp>
        <p:nvSpPr>
          <p:cNvPr id="13" name="灯片编号占位符 12">
            <a:extLst>
              <a:ext uri="{FF2B5EF4-FFF2-40B4-BE49-F238E27FC236}">
                <a16:creationId xmlns:a16="http://schemas.microsoft.com/office/drawing/2014/main" id="{5B8EBFDA-1A9D-4238-B5F2-BF32FF0FB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88</a:t>
            </a:fld>
            <a:endParaRPr lang="en-US" altLang="zh-C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72769E-6 L 0.00035 0.0551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758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48783E-6 L 8.33333E-7 -0.068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34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34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4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34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34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34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4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4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72769E-6 L 0.00035 0.0551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758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48783E-6 L 8.33333E-7 -0.068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3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2352E-6 L -3.33333E-6 0.05979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9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18192E-6 L -1.38889E-6 -0.0595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34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34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34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34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34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34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34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34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34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34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34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34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34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34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34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34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4786F47-2543-4A7E-99E6-44AA948624D8}"/>
              </a:ext>
            </a:extLst>
          </p:cNvPr>
          <p:cNvGrpSpPr>
            <a:grpSpLocks/>
          </p:cNvGrpSpPr>
          <p:nvPr/>
        </p:nvGrpSpPr>
        <p:grpSpPr bwMode="auto">
          <a:xfrm>
            <a:off x="4211638" y="404813"/>
            <a:ext cx="2286000" cy="685800"/>
            <a:chOff x="2592" y="3744"/>
            <a:chExt cx="1440" cy="432"/>
          </a:xfrm>
        </p:grpSpPr>
        <p:sp>
          <p:nvSpPr>
            <p:cNvPr id="139395" name="Line 3">
              <a:extLst>
                <a:ext uri="{FF2B5EF4-FFF2-40B4-BE49-F238E27FC236}">
                  <a16:creationId xmlns:a16="http://schemas.microsoft.com/office/drawing/2014/main" id="{967046C1-A31A-43B1-B0C4-2959C160FB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3744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Text Box 4">
              <a:extLst>
                <a:ext uri="{FF2B5EF4-FFF2-40B4-BE49-F238E27FC236}">
                  <a16:creationId xmlns:a16="http://schemas.microsoft.com/office/drawing/2014/main" id="{14BA7983-0824-4646-B1BE-688F3559C0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3744"/>
              <a:ext cx="1248" cy="294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zh-CN" sz="2400" b="1" dirty="0">
                  <a:solidFill>
                    <a:srgbClr val="000066"/>
                  </a:solidFill>
                  <a:latin typeface="Times New Roman" pitchFamily="18" charset="0"/>
                  <a:ea typeface="楷体_GB2312" pitchFamily="49" charset="-122"/>
                </a:rPr>
                <a:t>Cycle 3</a:t>
              </a:r>
            </a:p>
          </p:txBody>
        </p:sp>
      </p:grpSp>
      <p:grpSp>
        <p:nvGrpSpPr>
          <p:cNvPr id="3" name="Group 5">
            <a:extLst>
              <a:ext uri="{FF2B5EF4-FFF2-40B4-BE49-F238E27FC236}">
                <a16:creationId xmlns:a16="http://schemas.microsoft.com/office/drawing/2014/main" id="{E8AF3814-3B74-412A-B305-6DD858F3EB46}"/>
              </a:ext>
            </a:extLst>
          </p:cNvPr>
          <p:cNvGrpSpPr>
            <a:grpSpLocks/>
          </p:cNvGrpSpPr>
          <p:nvPr/>
        </p:nvGrpSpPr>
        <p:grpSpPr bwMode="auto">
          <a:xfrm>
            <a:off x="4932363" y="3284538"/>
            <a:ext cx="3733800" cy="396875"/>
            <a:chOff x="1824" y="2524"/>
            <a:chExt cx="2352" cy="250"/>
          </a:xfrm>
        </p:grpSpPr>
        <p:sp>
          <p:nvSpPr>
            <p:cNvPr id="139393" name="Line 6">
              <a:extLst>
                <a:ext uri="{FF2B5EF4-FFF2-40B4-BE49-F238E27FC236}">
                  <a16:creationId xmlns:a16="http://schemas.microsoft.com/office/drawing/2014/main" id="{43CA7548-3DAA-4D61-A684-7DFC07A20C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688"/>
              <a:ext cx="1920" cy="0"/>
            </a:xfrm>
            <a:prstGeom prst="line">
              <a:avLst/>
            </a:prstGeom>
            <a:noFill/>
            <a:ln w="76200">
              <a:solidFill>
                <a:srgbClr val="FF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394" name="Text Box 7">
              <a:extLst>
                <a:ext uri="{FF2B5EF4-FFF2-40B4-BE49-F238E27FC236}">
                  <a16:creationId xmlns:a16="http://schemas.microsoft.com/office/drawing/2014/main" id="{D6B12CDB-6EF6-48C0-956A-CABCF10FD5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2" y="2524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2000" b="1">
                  <a:solidFill>
                    <a:srgbClr val="FF3399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rgbClr val="FF3399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rgbClr val="FF3399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4" name="Group 8">
            <a:extLst>
              <a:ext uri="{FF2B5EF4-FFF2-40B4-BE49-F238E27FC236}">
                <a16:creationId xmlns:a16="http://schemas.microsoft.com/office/drawing/2014/main" id="{41ACFC06-1B4B-4DE2-BD87-290C8C3966A2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477963"/>
            <a:ext cx="3505200" cy="396875"/>
            <a:chOff x="1536" y="1968"/>
            <a:chExt cx="2208" cy="250"/>
          </a:xfrm>
        </p:grpSpPr>
        <p:sp>
          <p:nvSpPr>
            <p:cNvPr id="139391" name="Line 9">
              <a:extLst>
                <a:ext uri="{FF2B5EF4-FFF2-40B4-BE49-F238E27FC236}">
                  <a16:creationId xmlns:a16="http://schemas.microsoft.com/office/drawing/2014/main" id="{8AC53719-9464-406F-99AC-09E6870D73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112"/>
              <a:ext cx="1920" cy="0"/>
            </a:xfrm>
            <a:prstGeom prst="line">
              <a:avLst/>
            </a:prstGeom>
            <a:noFill/>
            <a:ln w="76200">
              <a:solidFill>
                <a:srgbClr val="FF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392" name="Text Box 10">
              <a:extLst>
                <a:ext uri="{FF2B5EF4-FFF2-40B4-BE49-F238E27FC236}">
                  <a16:creationId xmlns:a16="http://schemas.microsoft.com/office/drawing/2014/main" id="{0F7BC2EE-6881-4BFD-931A-6A2E3AED2E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1968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2000" b="1">
                  <a:solidFill>
                    <a:srgbClr val="FF3399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rgbClr val="FF3399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rgbClr val="FF3399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635915" name="Line 11">
            <a:extLst>
              <a:ext uri="{FF2B5EF4-FFF2-40B4-BE49-F238E27FC236}">
                <a16:creationId xmlns:a16="http://schemas.microsoft.com/office/drawing/2014/main" id="{030D2995-19E4-4A93-AE34-30A2AE4853D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15025" y="3651250"/>
            <a:ext cx="2041525" cy="1588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5916" name="Line 12">
            <a:extLst>
              <a:ext uri="{FF2B5EF4-FFF2-40B4-BE49-F238E27FC236}">
                <a16:creationId xmlns:a16="http://schemas.microsoft.com/office/drawing/2014/main" id="{DAAB21EC-087E-49AD-A64D-C43400EAED2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71550" y="1557338"/>
            <a:ext cx="1979613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0A81304D-A686-4612-BD84-3E624C57C4B8}"/>
              </a:ext>
            </a:extLst>
          </p:cNvPr>
          <p:cNvGrpSpPr>
            <a:grpSpLocks/>
          </p:cNvGrpSpPr>
          <p:nvPr/>
        </p:nvGrpSpPr>
        <p:grpSpPr bwMode="auto">
          <a:xfrm>
            <a:off x="5076825" y="3429000"/>
            <a:ext cx="844550" cy="396875"/>
            <a:chOff x="2064" y="2478"/>
            <a:chExt cx="532" cy="250"/>
          </a:xfrm>
        </p:grpSpPr>
        <p:sp>
          <p:nvSpPr>
            <p:cNvPr id="139389" name="Text Box 14">
              <a:extLst>
                <a:ext uri="{FF2B5EF4-FFF2-40B4-BE49-F238E27FC236}">
                  <a16:creationId xmlns:a16="http://schemas.microsoft.com/office/drawing/2014/main" id="{FEAEC522-EE69-45C4-BE56-5AAA555064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2478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en-US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</a:t>
              </a:r>
              <a:r>
                <a: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9390" name="Line 15">
              <a:extLst>
                <a:ext uri="{FF2B5EF4-FFF2-40B4-BE49-F238E27FC236}">
                  <a16:creationId xmlns:a16="http://schemas.microsoft.com/office/drawing/2014/main" id="{E0D03CD2-5D98-42BD-A5CC-BE77D2F2F1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2618"/>
              <a:ext cx="306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" name="Group 16">
            <a:extLst>
              <a:ext uri="{FF2B5EF4-FFF2-40B4-BE49-F238E27FC236}">
                <a16:creationId xmlns:a16="http://schemas.microsoft.com/office/drawing/2014/main" id="{2DB0D20A-0634-4C4B-9C22-41C9B58AAE6F}"/>
              </a:ext>
            </a:extLst>
          </p:cNvPr>
          <p:cNvGrpSpPr>
            <a:grpSpLocks/>
          </p:cNvGrpSpPr>
          <p:nvPr/>
        </p:nvGrpSpPr>
        <p:grpSpPr bwMode="auto">
          <a:xfrm>
            <a:off x="2949575" y="1333500"/>
            <a:ext cx="1060450" cy="396875"/>
            <a:chOff x="3367" y="2160"/>
            <a:chExt cx="668" cy="250"/>
          </a:xfrm>
        </p:grpSpPr>
        <p:sp>
          <p:nvSpPr>
            <p:cNvPr id="139387" name="Text Box 17">
              <a:extLst>
                <a:ext uri="{FF2B5EF4-FFF2-40B4-BE49-F238E27FC236}">
                  <a16:creationId xmlns:a16="http://schemas.microsoft.com/office/drawing/2014/main" id="{8C4FA751-B7F0-4839-8AB4-DBC0180C6A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" y="2160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rgbClr val="FF66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9388" name="Line 18">
              <a:extLst>
                <a:ext uri="{FF2B5EF4-FFF2-40B4-BE49-F238E27FC236}">
                  <a16:creationId xmlns:a16="http://schemas.microsoft.com/office/drawing/2014/main" id="{FC508003-E822-4DBF-A9DA-1F11E665B0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7" y="2301"/>
              <a:ext cx="30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Group 19">
            <a:extLst>
              <a:ext uri="{FF2B5EF4-FFF2-40B4-BE49-F238E27FC236}">
                <a16:creationId xmlns:a16="http://schemas.microsoft.com/office/drawing/2014/main" id="{1D1C53E7-520D-4C4E-8790-D5FD2B642A65}"/>
              </a:ext>
            </a:extLst>
          </p:cNvPr>
          <p:cNvGrpSpPr>
            <a:grpSpLocks/>
          </p:cNvGrpSpPr>
          <p:nvPr/>
        </p:nvGrpSpPr>
        <p:grpSpPr bwMode="auto">
          <a:xfrm>
            <a:off x="971550" y="1700213"/>
            <a:ext cx="3038475" cy="396875"/>
            <a:chOff x="567" y="3743"/>
            <a:chExt cx="1914" cy="250"/>
          </a:xfrm>
        </p:grpSpPr>
        <p:sp>
          <p:nvSpPr>
            <p:cNvPr id="139383" name="Line 20">
              <a:extLst>
                <a:ext uri="{FF2B5EF4-FFF2-40B4-BE49-F238E27FC236}">
                  <a16:creationId xmlns:a16="http://schemas.microsoft.com/office/drawing/2014/main" id="{55EC9B06-664D-47EE-98BA-BAB7975BE4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67" y="3884"/>
              <a:ext cx="1247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9384" name="Group 21">
              <a:extLst>
                <a:ext uri="{FF2B5EF4-FFF2-40B4-BE49-F238E27FC236}">
                  <a16:creationId xmlns:a16="http://schemas.microsoft.com/office/drawing/2014/main" id="{A50A9980-C899-40C5-B798-325F48B1D3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13" y="3743"/>
              <a:ext cx="668" cy="250"/>
              <a:chOff x="3367" y="2160"/>
              <a:chExt cx="668" cy="250"/>
            </a:xfrm>
          </p:grpSpPr>
          <p:sp>
            <p:nvSpPr>
              <p:cNvPr id="139385" name="Text Box 22">
                <a:extLst>
                  <a:ext uri="{FF2B5EF4-FFF2-40B4-BE49-F238E27FC236}">
                    <a16:creationId xmlns:a16="http://schemas.microsoft.com/office/drawing/2014/main" id="{735A0488-20E1-4178-9F12-65E1FA4B206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51" y="2160"/>
                <a:ext cx="38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Char char="•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en-US" altLang="zh-CN" sz="2000" b="1">
                    <a:solidFill>
                      <a:srgbClr val="FF66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5</a:t>
                </a:r>
                <a:r>
                  <a:rPr lang="en-US" altLang="zh-CN" sz="2000" b="1">
                    <a:solidFill>
                      <a:srgbClr val="FF66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sym typeface="Symbol" panose="05050102010706020507" pitchFamily="18" charset="2"/>
                  </a:rPr>
                  <a:t></a:t>
                </a:r>
                <a:endPara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9386" name="Line 23">
                <a:extLst>
                  <a:ext uri="{FF2B5EF4-FFF2-40B4-BE49-F238E27FC236}">
                    <a16:creationId xmlns:a16="http://schemas.microsoft.com/office/drawing/2014/main" id="{B7A97F22-9E9B-4A02-A859-E2AF76AC68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7" y="2301"/>
                <a:ext cx="306" cy="0"/>
              </a:xfrm>
              <a:prstGeom prst="line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0" name="Group 24">
            <a:extLst>
              <a:ext uri="{FF2B5EF4-FFF2-40B4-BE49-F238E27FC236}">
                <a16:creationId xmlns:a16="http://schemas.microsoft.com/office/drawing/2014/main" id="{AF1084B1-3C14-4D98-BEC9-9396CB6C4A53}"/>
              </a:ext>
            </a:extLst>
          </p:cNvPr>
          <p:cNvGrpSpPr>
            <a:grpSpLocks/>
          </p:cNvGrpSpPr>
          <p:nvPr/>
        </p:nvGrpSpPr>
        <p:grpSpPr bwMode="auto">
          <a:xfrm>
            <a:off x="971550" y="1844675"/>
            <a:ext cx="844550" cy="396875"/>
            <a:chOff x="2064" y="2478"/>
            <a:chExt cx="532" cy="250"/>
          </a:xfrm>
        </p:grpSpPr>
        <p:sp>
          <p:nvSpPr>
            <p:cNvPr id="139381" name="Text Box 25">
              <a:extLst>
                <a:ext uri="{FF2B5EF4-FFF2-40B4-BE49-F238E27FC236}">
                  <a16:creationId xmlns:a16="http://schemas.microsoft.com/office/drawing/2014/main" id="{07FB3BB6-78AE-4634-A708-D714162D67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2478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en-US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</a:t>
              </a:r>
              <a:r>
                <a: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9382" name="Line 26">
              <a:extLst>
                <a:ext uri="{FF2B5EF4-FFF2-40B4-BE49-F238E27FC236}">
                  <a16:creationId xmlns:a16="http://schemas.microsoft.com/office/drawing/2014/main" id="{CF8933C5-9E31-4EE0-9646-3926D89DE2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2618"/>
              <a:ext cx="306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35931" name="Line 27">
            <a:extLst>
              <a:ext uri="{FF2B5EF4-FFF2-40B4-BE49-F238E27FC236}">
                <a16:creationId xmlns:a16="http://schemas.microsoft.com/office/drawing/2014/main" id="{FA5E5D43-EB02-4FD3-855F-718869B7AF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16100" y="2066925"/>
            <a:ext cx="1595438" cy="1588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1" name="Group 28">
            <a:extLst>
              <a:ext uri="{FF2B5EF4-FFF2-40B4-BE49-F238E27FC236}">
                <a16:creationId xmlns:a16="http://schemas.microsoft.com/office/drawing/2014/main" id="{E78D5CBC-B3D8-476C-BB0A-F8E271F956CA}"/>
              </a:ext>
            </a:extLst>
          </p:cNvPr>
          <p:cNvGrpSpPr>
            <a:grpSpLocks/>
          </p:cNvGrpSpPr>
          <p:nvPr/>
        </p:nvGrpSpPr>
        <p:grpSpPr bwMode="auto">
          <a:xfrm>
            <a:off x="5076825" y="3068638"/>
            <a:ext cx="2879725" cy="396875"/>
            <a:chOff x="3214" y="3562"/>
            <a:chExt cx="1814" cy="250"/>
          </a:xfrm>
        </p:grpSpPr>
        <p:sp>
          <p:nvSpPr>
            <p:cNvPr id="139377" name="Line 29">
              <a:extLst>
                <a:ext uri="{FF2B5EF4-FFF2-40B4-BE49-F238E27FC236}">
                  <a16:creationId xmlns:a16="http://schemas.microsoft.com/office/drawing/2014/main" id="{381834DA-BD8F-4B08-BD5D-EB32844442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42" y="3702"/>
              <a:ext cx="1286" cy="1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9378" name="Group 30">
              <a:extLst>
                <a:ext uri="{FF2B5EF4-FFF2-40B4-BE49-F238E27FC236}">
                  <a16:creationId xmlns:a16="http://schemas.microsoft.com/office/drawing/2014/main" id="{FAC448CD-0E40-4A28-8B1B-7D2F8DA1D6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4" y="3562"/>
              <a:ext cx="532" cy="250"/>
              <a:chOff x="2064" y="2478"/>
              <a:chExt cx="532" cy="250"/>
            </a:xfrm>
          </p:grpSpPr>
          <p:sp>
            <p:nvSpPr>
              <p:cNvPr id="139379" name="Text Box 31">
                <a:extLst>
                  <a:ext uri="{FF2B5EF4-FFF2-40B4-BE49-F238E27FC236}">
                    <a16:creationId xmlns:a16="http://schemas.microsoft.com/office/drawing/2014/main" id="{80D30885-9B4F-487F-B092-20B687060E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64" y="2478"/>
                <a:ext cx="38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Char char="•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zh-CN" altLang="en-US" sz="2000" b="1">
                    <a:solidFill>
                      <a:schemeClr val="accent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</a:t>
                </a:r>
                <a:r>
                  <a:rPr lang="en-US" altLang="zh-CN" sz="2000" b="1">
                    <a:solidFill>
                      <a:schemeClr val="accent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5</a:t>
                </a:r>
                <a:r>
                  <a:rPr lang="en-US" altLang="zh-CN" sz="2000" b="1">
                    <a:solidFill>
                      <a:schemeClr val="accent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sym typeface="Symbol" panose="05050102010706020507" pitchFamily="18" charset="2"/>
                  </a:rPr>
                  <a:t></a:t>
                </a:r>
                <a:endPara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9380" name="Line 32">
                <a:extLst>
                  <a:ext uri="{FF2B5EF4-FFF2-40B4-BE49-F238E27FC236}">
                    <a16:creationId xmlns:a16="http://schemas.microsoft.com/office/drawing/2014/main" id="{B154AFEB-A8E2-4F47-8165-C963AC4964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90" y="2618"/>
                <a:ext cx="306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635937" name="Line 33">
            <a:extLst>
              <a:ext uri="{FF2B5EF4-FFF2-40B4-BE49-F238E27FC236}">
                <a16:creationId xmlns:a16="http://schemas.microsoft.com/office/drawing/2014/main" id="{833B9097-DEF1-4CC4-B368-3D9E8B5B669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37188" y="3148013"/>
            <a:ext cx="1547812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3" name="Group 34">
            <a:extLst>
              <a:ext uri="{FF2B5EF4-FFF2-40B4-BE49-F238E27FC236}">
                <a16:creationId xmlns:a16="http://schemas.microsoft.com/office/drawing/2014/main" id="{2B033298-8C84-4B64-9AAD-09BBB4D22EAC}"/>
              </a:ext>
            </a:extLst>
          </p:cNvPr>
          <p:cNvGrpSpPr>
            <a:grpSpLocks/>
          </p:cNvGrpSpPr>
          <p:nvPr/>
        </p:nvGrpSpPr>
        <p:grpSpPr bwMode="auto">
          <a:xfrm>
            <a:off x="6983413" y="2924175"/>
            <a:ext cx="1060450" cy="396875"/>
            <a:chOff x="3367" y="2160"/>
            <a:chExt cx="668" cy="250"/>
          </a:xfrm>
        </p:grpSpPr>
        <p:sp>
          <p:nvSpPr>
            <p:cNvPr id="139375" name="Text Box 35">
              <a:extLst>
                <a:ext uri="{FF2B5EF4-FFF2-40B4-BE49-F238E27FC236}">
                  <a16:creationId xmlns:a16="http://schemas.microsoft.com/office/drawing/2014/main" id="{CAD08FC0-025A-4272-ADED-FC98E747B0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" y="2160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rgbClr val="FF66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9376" name="Line 36">
              <a:extLst>
                <a:ext uri="{FF2B5EF4-FFF2-40B4-BE49-F238E27FC236}">
                  <a16:creationId xmlns:a16="http://schemas.microsoft.com/office/drawing/2014/main" id="{0E444CF3-615C-4C99-90C8-1A074524CF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7" y="2301"/>
              <a:ext cx="30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" name="Group 37">
            <a:extLst>
              <a:ext uri="{FF2B5EF4-FFF2-40B4-BE49-F238E27FC236}">
                <a16:creationId xmlns:a16="http://schemas.microsoft.com/office/drawing/2014/main" id="{7E30B916-26BC-4F45-BFB8-F9F6B0451174}"/>
              </a:ext>
            </a:extLst>
          </p:cNvPr>
          <p:cNvGrpSpPr>
            <a:grpSpLocks/>
          </p:cNvGrpSpPr>
          <p:nvPr/>
        </p:nvGrpSpPr>
        <p:grpSpPr bwMode="auto">
          <a:xfrm>
            <a:off x="1042988" y="3284538"/>
            <a:ext cx="3038475" cy="396875"/>
            <a:chOff x="567" y="3743"/>
            <a:chExt cx="1914" cy="250"/>
          </a:xfrm>
        </p:grpSpPr>
        <p:sp>
          <p:nvSpPr>
            <p:cNvPr id="139371" name="Line 38">
              <a:extLst>
                <a:ext uri="{FF2B5EF4-FFF2-40B4-BE49-F238E27FC236}">
                  <a16:creationId xmlns:a16="http://schemas.microsoft.com/office/drawing/2014/main" id="{08DED8EB-2A55-48C0-90A9-845BCC09C1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67" y="3884"/>
              <a:ext cx="1247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9372" name="Group 39">
              <a:extLst>
                <a:ext uri="{FF2B5EF4-FFF2-40B4-BE49-F238E27FC236}">
                  <a16:creationId xmlns:a16="http://schemas.microsoft.com/office/drawing/2014/main" id="{23113B5A-8AF8-4F8F-A5E2-241B75B071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13" y="3743"/>
              <a:ext cx="668" cy="250"/>
              <a:chOff x="3367" y="2160"/>
              <a:chExt cx="668" cy="250"/>
            </a:xfrm>
          </p:grpSpPr>
          <p:sp>
            <p:nvSpPr>
              <p:cNvPr id="139373" name="Text Box 40">
                <a:extLst>
                  <a:ext uri="{FF2B5EF4-FFF2-40B4-BE49-F238E27FC236}">
                    <a16:creationId xmlns:a16="http://schemas.microsoft.com/office/drawing/2014/main" id="{75E717C8-E9C9-4D4A-9BD8-671517510F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51" y="2160"/>
                <a:ext cx="38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Char char="•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en-US" altLang="zh-CN" sz="2000" b="1">
                    <a:solidFill>
                      <a:srgbClr val="FF66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5</a:t>
                </a:r>
                <a:r>
                  <a:rPr lang="en-US" altLang="zh-CN" sz="2000" b="1">
                    <a:solidFill>
                      <a:srgbClr val="FF66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sym typeface="Symbol" panose="05050102010706020507" pitchFamily="18" charset="2"/>
                  </a:rPr>
                  <a:t></a:t>
                </a:r>
                <a:endPara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9374" name="Line 41">
                <a:extLst>
                  <a:ext uri="{FF2B5EF4-FFF2-40B4-BE49-F238E27FC236}">
                    <a16:creationId xmlns:a16="http://schemas.microsoft.com/office/drawing/2014/main" id="{17ADF6FD-7FB1-44B3-A518-3F04A7B67D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7" y="2301"/>
                <a:ext cx="306" cy="0"/>
              </a:xfrm>
              <a:prstGeom prst="line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6" name="Group 42">
            <a:extLst>
              <a:ext uri="{FF2B5EF4-FFF2-40B4-BE49-F238E27FC236}">
                <a16:creationId xmlns:a16="http://schemas.microsoft.com/office/drawing/2014/main" id="{930D5537-0F18-44C8-848F-B9BA2702093F}"/>
              </a:ext>
            </a:extLst>
          </p:cNvPr>
          <p:cNvGrpSpPr>
            <a:grpSpLocks/>
          </p:cNvGrpSpPr>
          <p:nvPr/>
        </p:nvGrpSpPr>
        <p:grpSpPr bwMode="auto">
          <a:xfrm>
            <a:off x="1042988" y="3429000"/>
            <a:ext cx="844550" cy="396875"/>
            <a:chOff x="2064" y="2478"/>
            <a:chExt cx="532" cy="250"/>
          </a:xfrm>
        </p:grpSpPr>
        <p:sp>
          <p:nvSpPr>
            <p:cNvPr id="139369" name="Text Box 43">
              <a:extLst>
                <a:ext uri="{FF2B5EF4-FFF2-40B4-BE49-F238E27FC236}">
                  <a16:creationId xmlns:a16="http://schemas.microsoft.com/office/drawing/2014/main" id="{8BD111AA-F507-4CFE-8427-3FC2C208ED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2478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en-US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</a:t>
              </a:r>
              <a:r>
                <a: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9370" name="Line 44">
              <a:extLst>
                <a:ext uri="{FF2B5EF4-FFF2-40B4-BE49-F238E27FC236}">
                  <a16:creationId xmlns:a16="http://schemas.microsoft.com/office/drawing/2014/main" id="{780F8507-6578-4A9B-A5B0-B5EDDA94F9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2618"/>
              <a:ext cx="306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35949" name="Line 45">
            <a:extLst>
              <a:ext uri="{FF2B5EF4-FFF2-40B4-BE49-F238E27FC236}">
                <a16:creationId xmlns:a16="http://schemas.microsoft.com/office/drawing/2014/main" id="{2946E84E-5365-4AC5-B5D5-AC0834A58B5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87538" y="3651250"/>
            <a:ext cx="1595437" cy="1588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7" name="Group 46">
            <a:extLst>
              <a:ext uri="{FF2B5EF4-FFF2-40B4-BE49-F238E27FC236}">
                <a16:creationId xmlns:a16="http://schemas.microsoft.com/office/drawing/2014/main" id="{70F8B604-BF56-48E6-819D-17C0C8C384E3}"/>
              </a:ext>
            </a:extLst>
          </p:cNvPr>
          <p:cNvGrpSpPr>
            <a:grpSpLocks/>
          </p:cNvGrpSpPr>
          <p:nvPr/>
        </p:nvGrpSpPr>
        <p:grpSpPr bwMode="auto">
          <a:xfrm>
            <a:off x="1063625" y="3062288"/>
            <a:ext cx="2439988" cy="396875"/>
            <a:chOff x="670" y="1929"/>
            <a:chExt cx="1537" cy="250"/>
          </a:xfrm>
        </p:grpSpPr>
        <p:grpSp>
          <p:nvGrpSpPr>
            <p:cNvPr id="139365" name="Group 47">
              <a:extLst>
                <a:ext uri="{FF2B5EF4-FFF2-40B4-BE49-F238E27FC236}">
                  <a16:creationId xmlns:a16="http://schemas.microsoft.com/office/drawing/2014/main" id="{8A298E55-DC11-42D8-A6D5-71010AA2C9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0" y="1929"/>
              <a:ext cx="532" cy="250"/>
              <a:chOff x="2064" y="2478"/>
              <a:chExt cx="532" cy="250"/>
            </a:xfrm>
          </p:grpSpPr>
          <p:sp>
            <p:nvSpPr>
              <p:cNvPr id="139367" name="Text Box 48">
                <a:extLst>
                  <a:ext uri="{FF2B5EF4-FFF2-40B4-BE49-F238E27FC236}">
                    <a16:creationId xmlns:a16="http://schemas.microsoft.com/office/drawing/2014/main" id="{5CB6C36C-AE9E-422A-8EF3-6BFF2E5E04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64" y="2478"/>
                <a:ext cx="38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Char char="•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zh-CN" altLang="en-US" sz="2000" b="1">
                    <a:solidFill>
                      <a:schemeClr val="accent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</a:t>
                </a:r>
                <a:r>
                  <a:rPr lang="en-US" altLang="zh-CN" sz="2000" b="1">
                    <a:solidFill>
                      <a:schemeClr val="accent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5</a:t>
                </a:r>
                <a:r>
                  <a:rPr lang="en-US" altLang="zh-CN" sz="2000" b="1">
                    <a:solidFill>
                      <a:schemeClr val="accent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sym typeface="Symbol" panose="05050102010706020507" pitchFamily="18" charset="2"/>
                  </a:rPr>
                  <a:t></a:t>
                </a:r>
                <a:endPara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9368" name="Line 49">
                <a:extLst>
                  <a:ext uri="{FF2B5EF4-FFF2-40B4-BE49-F238E27FC236}">
                    <a16:creationId xmlns:a16="http://schemas.microsoft.com/office/drawing/2014/main" id="{E8CAA905-3257-4369-8C2A-E24F1AEDF4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90" y="2618"/>
                <a:ext cx="306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39366" name="Line 50">
              <a:extLst>
                <a:ext uri="{FF2B5EF4-FFF2-40B4-BE49-F238E27FC236}">
                  <a16:creationId xmlns:a16="http://schemas.microsoft.com/office/drawing/2014/main" id="{F8B2F15C-EA75-4931-AC70-08CA526EE2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2" y="2069"/>
              <a:ext cx="1005" cy="1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35955" name="Line 51">
            <a:extLst>
              <a:ext uri="{FF2B5EF4-FFF2-40B4-BE49-F238E27FC236}">
                <a16:creationId xmlns:a16="http://schemas.microsoft.com/office/drawing/2014/main" id="{CAF46F89-B4C1-47A6-8393-408A0DCCFF2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438275" y="3148013"/>
            <a:ext cx="1584325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9" name="Group 52">
            <a:extLst>
              <a:ext uri="{FF2B5EF4-FFF2-40B4-BE49-F238E27FC236}">
                <a16:creationId xmlns:a16="http://schemas.microsoft.com/office/drawing/2014/main" id="{E1F1582B-DF1B-46A4-8D4A-A79065B7E785}"/>
              </a:ext>
            </a:extLst>
          </p:cNvPr>
          <p:cNvGrpSpPr>
            <a:grpSpLocks/>
          </p:cNvGrpSpPr>
          <p:nvPr/>
        </p:nvGrpSpPr>
        <p:grpSpPr bwMode="auto">
          <a:xfrm>
            <a:off x="3022600" y="2924175"/>
            <a:ext cx="1060450" cy="396875"/>
            <a:chOff x="3367" y="2160"/>
            <a:chExt cx="668" cy="250"/>
          </a:xfrm>
        </p:grpSpPr>
        <p:sp>
          <p:nvSpPr>
            <p:cNvPr id="139363" name="Text Box 53">
              <a:extLst>
                <a:ext uri="{FF2B5EF4-FFF2-40B4-BE49-F238E27FC236}">
                  <a16:creationId xmlns:a16="http://schemas.microsoft.com/office/drawing/2014/main" id="{82755368-3A2B-411E-BD21-5697B920B2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" y="2160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rgbClr val="FF66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9364" name="Line 54">
              <a:extLst>
                <a:ext uri="{FF2B5EF4-FFF2-40B4-BE49-F238E27FC236}">
                  <a16:creationId xmlns:a16="http://schemas.microsoft.com/office/drawing/2014/main" id="{3EFDBBD6-A63F-45D3-AD8F-2E318D4690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7" y="2301"/>
              <a:ext cx="30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0" name="Group 55">
            <a:extLst>
              <a:ext uri="{FF2B5EF4-FFF2-40B4-BE49-F238E27FC236}">
                <a16:creationId xmlns:a16="http://schemas.microsoft.com/office/drawing/2014/main" id="{436A0535-EBFE-4F9F-B152-3F32DC1BB1A3}"/>
              </a:ext>
            </a:extLst>
          </p:cNvPr>
          <p:cNvGrpSpPr>
            <a:grpSpLocks/>
          </p:cNvGrpSpPr>
          <p:nvPr/>
        </p:nvGrpSpPr>
        <p:grpSpPr bwMode="auto">
          <a:xfrm>
            <a:off x="4859338" y="1477963"/>
            <a:ext cx="2879725" cy="396875"/>
            <a:chOff x="3214" y="3562"/>
            <a:chExt cx="1814" cy="250"/>
          </a:xfrm>
        </p:grpSpPr>
        <p:sp>
          <p:nvSpPr>
            <p:cNvPr id="139359" name="Line 56">
              <a:extLst>
                <a:ext uri="{FF2B5EF4-FFF2-40B4-BE49-F238E27FC236}">
                  <a16:creationId xmlns:a16="http://schemas.microsoft.com/office/drawing/2014/main" id="{F3691B2C-80B3-435A-ACC8-2E52136219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42" y="3702"/>
              <a:ext cx="1286" cy="1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9360" name="Group 57">
              <a:extLst>
                <a:ext uri="{FF2B5EF4-FFF2-40B4-BE49-F238E27FC236}">
                  <a16:creationId xmlns:a16="http://schemas.microsoft.com/office/drawing/2014/main" id="{6A51E4B0-E330-438C-A58C-F501D401D8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4" y="3562"/>
              <a:ext cx="532" cy="250"/>
              <a:chOff x="2064" y="2478"/>
              <a:chExt cx="532" cy="250"/>
            </a:xfrm>
          </p:grpSpPr>
          <p:sp>
            <p:nvSpPr>
              <p:cNvPr id="139361" name="Text Box 58">
                <a:extLst>
                  <a:ext uri="{FF2B5EF4-FFF2-40B4-BE49-F238E27FC236}">
                    <a16:creationId xmlns:a16="http://schemas.microsoft.com/office/drawing/2014/main" id="{552C4053-4DE2-4443-A214-4943947C4C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64" y="2478"/>
                <a:ext cx="38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Char char="•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zh-CN" altLang="en-US" sz="2000" b="1">
                    <a:solidFill>
                      <a:schemeClr val="accent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</a:t>
                </a:r>
                <a:r>
                  <a:rPr lang="en-US" altLang="zh-CN" sz="2000" b="1">
                    <a:solidFill>
                      <a:schemeClr val="accent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5</a:t>
                </a:r>
                <a:r>
                  <a:rPr lang="en-US" altLang="zh-CN" sz="2000" b="1">
                    <a:solidFill>
                      <a:schemeClr val="accent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sym typeface="Symbol" panose="05050102010706020507" pitchFamily="18" charset="2"/>
                  </a:rPr>
                  <a:t></a:t>
                </a:r>
                <a:endPara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9362" name="Line 59">
                <a:extLst>
                  <a:ext uri="{FF2B5EF4-FFF2-40B4-BE49-F238E27FC236}">
                    <a16:creationId xmlns:a16="http://schemas.microsoft.com/office/drawing/2014/main" id="{C4A8D60A-7179-487F-8207-E0ADFFBCE2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90" y="2618"/>
                <a:ext cx="306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635964" name="Line 60">
            <a:extLst>
              <a:ext uri="{FF2B5EF4-FFF2-40B4-BE49-F238E27FC236}">
                <a16:creationId xmlns:a16="http://schemas.microsoft.com/office/drawing/2014/main" id="{355E9957-9026-4444-9750-58EC50403A3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19700" y="1557338"/>
            <a:ext cx="1547813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2" name="Group 61">
            <a:extLst>
              <a:ext uri="{FF2B5EF4-FFF2-40B4-BE49-F238E27FC236}">
                <a16:creationId xmlns:a16="http://schemas.microsoft.com/office/drawing/2014/main" id="{389D791F-5F7D-43C2-849B-56E567301437}"/>
              </a:ext>
            </a:extLst>
          </p:cNvPr>
          <p:cNvGrpSpPr>
            <a:grpSpLocks/>
          </p:cNvGrpSpPr>
          <p:nvPr/>
        </p:nvGrpSpPr>
        <p:grpSpPr bwMode="auto">
          <a:xfrm>
            <a:off x="6765925" y="1333500"/>
            <a:ext cx="1060450" cy="396875"/>
            <a:chOff x="3367" y="2160"/>
            <a:chExt cx="668" cy="250"/>
          </a:xfrm>
        </p:grpSpPr>
        <p:sp>
          <p:nvSpPr>
            <p:cNvPr id="139357" name="Text Box 62">
              <a:extLst>
                <a:ext uri="{FF2B5EF4-FFF2-40B4-BE49-F238E27FC236}">
                  <a16:creationId xmlns:a16="http://schemas.microsoft.com/office/drawing/2014/main" id="{83CBEB3E-0D1B-47CB-88A0-C409AC0E06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" y="2160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rgbClr val="FF66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9358" name="Line 63">
              <a:extLst>
                <a:ext uri="{FF2B5EF4-FFF2-40B4-BE49-F238E27FC236}">
                  <a16:creationId xmlns:a16="http://schemas.microsoft.com/office/drawing/2014/main" id="{A7F5485B-F96C-421E-940E-072D802519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7" y="2301"/>
              <a:ext cx="30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3" name="Group 64">
            <a:extLst>
              <a:ext uri="{FF2B5EF4-FFF2-40B4-BE49-F238E27FC236}">
                <a16:creationId xmlns:a16="http://schemas.microsoft.com/office/drawing/2014/main" id="{8035CF4F-4815-4935-AD84-F256BCE8CB45}"/>
              </a:ext>
            </a:extLst>
          </p:cNvPr>
          <p:cNvGrpSpPr>
            <a:grpSpLocks/>
          </p:cNvGrpSpPr>
          <p:nvPr/>
        </p:nvGrpSpPr>
        <p:grpSpPr bwMode="auto">
          <a:xfrm>
            <a:off x="5219700" y="1692275"/>
            <a:ext cx="2606675" cy="396875"/>
            <a:chOff x="3288" y="1066"/>
            <a:chExt cx="1642" cy="250"/>
          </a:xfrm>
        </p:grpSpPr>
        <p:sp>
          <p:nvSpPr>
            <p:cNvPr id="139353" name="Line 65">
              <a:extLst>
                <a:ext uri="{FF2B5EF4-FFF2-40B4-BE49-F238E27FC236}">
                  <a16:creationId xmlns:a16="http://schemas.microsoft.com/office/drawing/2014/main" id="{AED26ADF-92B7-4BDB-A9D2-ACB5998DA1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288" y="1207"/>
              <a:ext cx="975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9354" name="Group 66">
              <a:extLst>
                <a:ext uri="{FF2B5EF4-FFF2-40B4-BE49-F238E27FC236}">
                  <a16:creationId xmlns:a16="http://schemas.microsoft.com/office/drawing/2014/main" id="{D39EA211-8436-4B63-8AA9-7A75CF41B8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62" y="1066"/>
              <a:ext cx="668" cy="250"/>
              <a:chOff x="3367" y="2160"/>
              <a:chExt cx="668" cy="250"/>
            </a:xfrm>
          </p:grpSpPr>
          <p:sp>
            <p:nvSpPr>
              <p:cNvPr id="139355" name="Text Box 67">
                <a:extLst>
                  <a:ext uri="{FF2B5EF4-FFF2-40B4-BE49-F238E27FC236}">
                    <a16:creationId xmlns:a16="http://schemas.microsoft.com/office/drawing/2014/main" id="{45C092EC-02C1-43B6-BCBC-A790D5B06C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51" y="2160"/>
                <a:ext cx="38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Char char="•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45000"/>
                  </a:spcBef>
                  <a:spcAft>
                    <a:spcPct val="20000"/>
                  </a:spcAft>
                  <a:buClr>
                    <a:schemeClr val="tx2"/>
                  </a:buClr>
                  <a:buFont typeface="Times New Roman" panose="02020603050405020304" pitchFamily="18" charset="0"/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en-US" altLang="zh-CN" sz="2000" b="1">
                    <a:solidFill>
                      <a:srgbClr val="FF66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5</a:t>
                </a:r>
                <a:r>
                  <a:rPr lang="en-US" altLang="zh-CN" sz="2000" b="1">
                    <a:solidFill>
                      <a:srgbClr val="FF66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sym typeface="Symbol" panose="05050102010706020507" pitchFamily="18" charset="2"/>
                  </a:rPr>
                  <a:t></a:t>
                </a:r>
                <a:endParaRPr lang="en-US" altLang="zh-CN" sz="2000" b="1">
                  <a:solidFill>
                    <a:srgbClr val="FF66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9356" name="Line 68">
                <a:extLst>
                  <a:ext uri="{FF2B5EF4-FFF2-40B4-BE49-F238E27FC236}">
                    <a16:creationId xmlns:a16="http://schemas.microsoft.com/office/drawing/2014/main" id="{B7467067-CF68-47A1-9B92-906976776A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7" y="2301"/>
                <a:ext cx="306" cy="0"/>
              </a:xfrm>
              <a:prstGeom prst="line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5" name="Group 69">
            <a:extLst>
              <a:ext uri="{FF2B5EF4-FFF2-40B4-BE49-F238E27FC236}">
                <a16:creationId xmlns:a16="http://schemas.microsoft.com/office/drawing/2014/main" id="{97CB30B3-0D95-4213-BD14-E0C126AF6BF6}"/>
              </a:ext>
            </a:extLst>
          </p:cNvPr>
          <p:cNvGrpSpPr>
            <a:grpSpLocks/>
          </p:cNvGrpSpPr>
          <p:nvPr/>
        </p:nvGrpSpPr>
        <p:grpSpPr bwMode="auto">
          <a:xfrm>
            <a:off x="4859338" y="1844675"/>
            <a:ext cx="844550" cy="396875"/>
            <a:chOff x="2064" y="2478"/>
            <a:chExt cx="532" cy="250"/>
          </a:xfrm>
        </p:grpSpPr>
        <p:sp>
          <p:nvSpPr>
            <p:cNvPr id="139351" name="Text Box 70">
              <a:extLst>
                <a:ext uri="{FF2B5EF4-FFF2-40B4-BE49-F238E27FC236}">
                  <a16:creationId xmlns:a16="http://schemas.microsoft.com/office/drawing/2014/main" id="{7BF73726-AADC-45EF-9DC6-24C24C4F72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2478"/>
              <a:ext cx="3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en-US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</a:t>
              </a:r>
              <a:r>
                <a: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</a:t>
              </a:r>
              <a:r>
                <a:rPr lang="en-US" altLang="zh-CN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Symbol" panose="05050102010706020507" pitchFamily="18" charset="2"/>
                </a:rPr>
                <a:t></a:t>
              </a:r>
              <a:endParaRPr lang="en-US" altLang="zh-CN" sz="20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39352" name="Line 71">
              <a:extLst>
                <a:ext uri="{FF2B5EF4-FFF2-40B4-BE49-F238E27FC236}">
                  <a16:creationId xmlns:a16="http://schemas.microsoft.com/office/drawing/2014/main" id="{C913F67F-1E2C-48D6-9FBB-0A9AB09AC4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2618"/>
              <a:ext cx="306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35976" name="Line 72">
            <a:extLst>
              <a:ext uri="{FF2B5EF4-FFF2-40B4-BE49-F238E27FC236}">
                <a16:creationId xmlns:a16="http://schemas.microsoft.com/office/drawing/2014/main" id="{82B886A4-251C-4258-9422-6281531B03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03888" y="2068513"/>
            <a:ext cx="1595437" cy="1587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6" name="Group 73">
            <a:extLst>
              <a:ext uri="{FF2B5EF4-FFF2-40B4-BE49-F238E27FC236}">
                <a16:creationId xmlns:a16="http://schemas.microsoft.com/office/drawing/2014/main" id="{599C381F-47AF-4CF6-9E94-DDE4604BB3A2}"/>
              </a:ext>
            </a:extLst>
          </p:cNvPr>
          <p:cNvGrpSpPr>
            <a:grpSpLocks/>
          </p:cNvGrpSpPr>
          <p:nvPr/>
        </p:nvGrpSpPr>
        <p:grpSpPr bwMode="auto">
          <a:xfrm>
            <a:off x="1116013" y="4149725"/>
            <a:ext cx="6400800" cy="2241550"/>
            <a:chOff x="816" y="2640"/>
            <a:chExt cx="4032" cy="1412"/>
          </a:xfrm>
        </p:grpSpPr>
        <p:sp>
          <p:nvSpPr>
            <p:cNvPr id="139347" name="Line 74">
              <a:extLst>
                <a:ext uri="{FF2B5EF4-FFF2-40B4-BE49-F238E27FC236}">
                  <a16:creationId xmlns:a16="http://schemas.microsoft.com/office/drawing/2014/main" id="{6EDC9957-3791-421C-A5C7-F0EED98C89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2640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348" name="Line 75">
              <a:extLst>
                <a:ext uri="{FF2B5EF4-FFF2-40B4-BE49-F238E27FC236}">
                  <a16:creationId xmlns:a16="http://schemas.microsoft.com/office/drawing/2014/main" id="{C6080EF9-1AF7-4E3B-941F-BD76B45F44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2928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349" name="Line 76">
              <a:extLst>
                <a:ext uri="{FF2B5EF4-FFF2-40B4-BE49-F238E27FC236}">
                  <a16:creationId xmlns:a16="http://schemas.microsoft.com/office/drawing/2014/main" id="{85486612-89E2-4598-9323-9915EAF67F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3216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350" name="Text Box 77">
              <a:extLst>
                <a:ext uri="{FF2B5EF4-FFF2-40B4-BE49-F238E27FC236}">
                  <a16:creationId xmlns:a16="http://schemas.microsoft.com/office/drawing/2014/main" id="{7D0B798F-A571-43AC-8775-89B92CE595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" y="3456"/>
              <a:ext cx="4032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indent="715963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zh-CN" sz="2800" b="1" dirty="0">
                  <a:solidFill>
                    <a:srgbClr val="000066"/>
                  </a:solidFill>
                  <a:latin typeface="Times New Roman" panose="02020603050405020304" pitchFamily="18" charset="0"/>
                  <a:ea typeface="华文楷体" panose="02010600040101010101" pitchFamily="2" charset="-122"/>
                </a:rPr>
                <a:t>25</a:t>
              </a:r>
              <a:r>
                <a:rPr lang="zh-CN" altLang="en-US" sz="2800" b="1" dirty="0">
                  <a:solidFill>
                    <a:srgbClr val="000066"/>
                  </a:solidFill>
                  <a:latin typeface="Times New Roman" panose="02020603050405020304" pitchFamily="18" charset="0"/>
                  <a:ea typeface="华文楷体" panose="02010600040101010101" pitchFamily="2" charset="-122"/>
                </a:rPr>
                <a:t>～</a:t>
              </a:r>
              <a:r>
                <a:rPr lang="en-US" altLang="zh-CN" sz="2800" b="1" dirty="0">
                  <a:solidFill>
                    <a:srgbClr val="000066"/>
                  </a:solidFill>
                  <a:latin typeface="Times New Roman" panose="02020603050405020304" pitchFamily="18" charset="0"/>
                  <a:ea typeface="华文楷体" panose="02010600040101010101" pitchFamily="2" charset="-122"/>
                </a:rPr>
                <a:t>30 </a:t>
              </a:r>
              <a:r>
                <a:rPr lang="zh-CN" altLang="en-US" sz="2800" b="1" dirty="0">
                  <a:solidFill>
                    <a:srgbClr val="000066"/>
                  </a:solidFill>
                  <a:latin typeface="Times New Roman" panose="02020603050405020304" pitchFamily="18" charset="0"/>
                  <a:ea typeface="华文楷体" panose="02010600040101010101" pitchFamily="2" charset="-122"/>
                </a:rPr>
                <a:t>次循环后，目的</a:t>
              </a:r>
              <a:r>
                <a:rPr lang="en-US" altLang="zh-CN" sz="2800" b="1" dirty="0">
                  <a:solidFill>
                    <a:srgbClr val="000066"/>
                  </a:solidFill>
                  <a:latin typeface="Times New Roman" panose="02020603050405020304" pitchFamily="18" charset="0"/>
                  <a:ea typeface="华文楷体" panose="02010600040101010101" pitchFamily="2" charset="-122"/>
                </a:rPr>
                <a:t>DNA</a:t>
              </a:r>
              <a:r>
                <a:rPr lang="zh-CN" altLang="en-US" sz="2800" b="1" dirty="0">
                  <a:solidFill>
                    <a:srgbClr val="000066"/>
                  </a:solidFill>
                  <a:latin typeface="Times New Roman" panose="02020603050405020304" pitchFamily="18" charset="0"/>
                  <a:ea typeface="华文楷体" panose="02010600040101010101" pitchFamily="2" charset="-122"/>
                </a:rPr>
                <a:t>的含量可以扩大</a:t>
              </a:r>
              <a:r>
                <a:rPr lang="en-US" altLang="zh-CN" sz="2800" b="1" dirty="0">
                  <a:solidFill>
                    <a:srgbClr val="000066"/>
                  </a:solidFill>
                  <a:latin typeface="Times New Roman" panose="02020603050405020304" pitchFamily="18" charset="0"/>
                  <a:ea typeface="华文楷体" panose="02010600040101010101" pitchFamily="2" charset="-122"/>
                </a:rPr>
                <a:t>100</a:t>
              </a:r>
              <a:r>
                <a:rPr lang="zh-CN" altLang="en-US" sz="2800" b="1" dirty="0">
                  <a:solidFill>
                    <a:srgbClr val="000066"/>
                  </a:solidFill>
                  <a:latin typeface="Times New Roman" panose="02020603050405020304" pitchFamily="18" charset="0"/>
                  <a:ea typeface="华文楷体" panose="02010600040101010101" pitchFamily="2" charset="-122"/>
                </a:rPr>
                <a:t>万倍以上。</a:t>
              </a:r>
            </a:p>
          </p:txBody>
        </p:sp>
      </p:grpSp>
      <p:grpSp>
        <p:nvGrpSpPr>
          <p:cNvPr id="27" name="组合 60">
            <a:extLst>
              <a:ext uri="{FF2B5EF4-FFF2-40B4-BE49-F238E27FC236}">
                <a16:creationId xmlns:a16="http://schemas.microsoft.com/office/drawing/2014/main" id="{81CB96B1-03F7-48D2-BD75-8294AA2DC48A}"/>
              </a:ext>
            </a:extLst>
          </p:cNvPr>
          <p:cNvGrpSpPr>
            <a:grpSpLocks/>
          </p:cNvGrpSpPr>
          <p:nvPr/>
        </p:nvGrpSpPr>
        <p:grpSpPr bwMode="auto">
          <a:xfrm>
            <a:off x="2093913" y="4124325"/>
            <a:ext cx="5357812" cy="2257425"/>
            <a:chOff x="1000125" y="3143250"/>
            <a:chExt cx="5357813" cy="2257425"/>
          </a:xfrm>
        </p:grpSpPr>
        <p:sp>
          <p:nvSpPr>
            <p:cNvPr id="139294" name="AutoShape 4">
              <a:extLst>
                <a:ext uri="{FF2B5EF4-FFF2-40B4-BE49-F238E27FC236}">
                  <a16:creationId xmlns:a16="http://schemas.microsoft.com/office/drawing/2014/main" id="{92F0F839-FCD7-4E04-89A7-B3F51ADBB0D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00125" y="3143250"/>
              <a:ext cx="5357813" cy="225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9295" name="Picture 6">
              <a:extLst>
                <a:ext uri="{FF2B5EF4-FFF2-40B4-BE49-F238E27FC236}">
                  <a16:creationId xmlns:a16="http://schemas.microsoft.com/office/drawing/2014/main" id="{45099567-F57E-4661-81D8-D583F1911B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7588" y="3367088"/>
              <a:ext cx="1668463" cy="2019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9296" name="Rectangle 7">
              <a:extLst>
                <a:ext uri="{FF2B5EF4-FFF2-40B4-BE49-F238E27FC236}">
                  <a16:creationId xmlns:a16="http://schemas.microsoft.com/office/drawing/2014/main" id="{A1306AE4-A674-48F3-B0F4-1016329704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6975" y="3195638"/>
              <a:ext cx="1493838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M       1        2       M 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297" name="Rectangle 8">
              <a:extLst>
                <a:ext uri="{FF2B5EF4-FFF2-40B4-BE49-F238E27FC236}">
                  <a16:creationId xmlns:a16="http://schemas.microsoft.com/office/drawing/2014/main" id="{9843C1B5-A2CD-4C48-9E0F-92B4377C71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1775" y="3783013"/>
              <a:ext cx="225425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M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298" name="Rectangle 9">
              <a:extLst>
                <a:ext uri="{FF2B5EF4-FFF2-40B4-BE49-F238E27FC236}">
                  <a16:creationId xmlns:a16="http://schemas.microsoft.com/office/drawing/2014/main" id="{5D33339D-D4AB-4EC3-A118-1B63321D6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5763" y="3790950"/>
              <a:ext cx="168275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：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299" name="Rectangle 10">
              <a:extLst>
                <a:ext uri="{FF2B5EF4-FFF2-40B4-BE49-F238E27FC236}">
                  <a16:creationId xmlns:a16="http://schemas.microsoft.com/office/drawing/2014/main" id="{F7DE9F1E-FC66-430C-AAA7-28D142EEC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450" y="3790950"/>
              <a:ext cx="168275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λ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00" name="Rectangle 11">
              <a:extLst>
                <a:ext uri="{FF2B5EF4-FFF2-40B4-BE49-F238E27FC236}">
                  <a16:creationId xmlns:a16="http://schemas.microsoft.com/office/drawing/2014/main" id="{D9A4E5EE-4DA9-4991-BB3E-993DD4866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3783013"/>
              <a:ext cx="12541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-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01" name="Rectangle 12">
              <a:extLst>
                <a:ext uri="{FF2B5EF4-FFF2-40B4-BE49-F238E27FC236}">
                  <a16:creationId xmlns:a16="http://schemas.microsoft.com/office/drawing/2014/main" id="{BB04CCCA-6D55-4457-A20A-B7FCF1A571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1525" y="3784600"/>
              <a:ext cx="433388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 i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EcoT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02" name="Rectangle 13">
              <a:extLst>
                <a:ext uri="{FF2B5EF4-FFF2-40B4-BE49-F238E27FC236}">
                  <a16:creationId xmlns:a16="http://schemas.microsoft.com/office/drawing/2014/main" id="{8713123A-6D92-4F9D-A159-B38C86FBB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5063" y="3783013"/>
              <a:ext cx="96996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14 I Marker 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03" name="Rectangle 14">
              <a:extLst>
                <a:ext uri="{FF2B5EF4-FFF2-40B4-BE49-F238E27FC236}">
                  <a16:creationId xmlns:a16="http://schemas.microsoft.com/office/drawing/2014/main" id="{9D27557F-8D63-4FB5-B0A6-7993130F5A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1775" y="4059238"/>
              <a:ext cx="19526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 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04" name="Rectangle 15">
              <a:extLst>
                <a:ext uri="{FF2B5EF4-FFF2-40B4-BE49-F238E27FC236}">
                  <a16:creationId xmlns:a16="http://schemas.microsoft.com/office/drawing/2014/main" id="{81352339-F83C-416E-8347-E2F6E0C35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5600" y="4067175"/>
              <a:ext cx="168275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：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05" name="Rectangle 16">
              <a:extLst>
                <a:ext uri="{FF2B5EF4-FFF2-40B4-BE49-F238E27FC236}">
                  <a16:creationId xmlns:a16="http://schemas.microsoft.com/office/drawing/2014/main" id="{8D5E4A96-02BC-42C7-B4A9-1100FC59A0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0700" y="4059238"/>
              <a:ext cx="484188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6,012 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06" name="Rectangle 17">
              <a:extLst>
                <a:ext uri="{FF2B5EF4-FFF2-40B4-BE49-F238E27FC236}">
                  <a16:creationId xmlns:a16="http://schemas.microsoft.com/office/drawing/2014/main" id="{5A1B0E04-6E28-49D9-AC31-D1C1CBE84D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8688" y="4059238"/>
              <a:ext cx="250825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bp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07" name="Rectangle 18">
              <a:extLst>
                <a:ext uri="{FF2B5EF4-FFF2-40B4-BE49-F238E27FC236}">
                  <a16:creationId xmlns:a16="http://schemas.microsoft.com/office/drawing/2014/main" id="{05012723-4721-4BFC-B3E2-332666B15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0938" y="4059238"/>
              <a:ext cx="40481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PCR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08" name="Rectangle 19">
              <a:extLst>
                <a:ext uri="{FF2B5EF4-FFF2-40B4-BE49-F238E27FC236}">
                  <a16:creationId xmlns:a16="http://schemas.microsoft.com/office/drawing/2014/main" id="{13B2CE4B-0EB3-4DB8-85AB-BC758DC6A1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5900" y="4067175"/>
              <a:ext cx="249238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产物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09" name="Rectangle 20">
              <a:extLst>
                <a:ext uri="{FF2B5EF4-FFF2-40B4-BE49-F238E27FC236}">
                  <a16:creationId xmlns:a16="http://schemas.microsoft.com/office/drawing/2014/main" id="{F9D64480-0B58-40C5-BF20-B68B0A9D3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1775" y="4333875"/>
              <a:ext cx="19526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2 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10" name="Rectangle 21">
              <a:extLst>
                <a:ext uri="{FF2B5EF4-FFF2-40B4-BE49-F238E27FC236}">
                  <a16:creationId xmlns:a16="http://schemas.microsoft.com/office/drawing/2014/main" id="{083D1B73-8F7C-43EB-A1B0-1C1CB2CBC6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5600" y="4341813"/>
              <a:ext cx="168275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：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11" name="Rectangle 22">
              <a:extLst>
                <a:ext uri="{FF2B5EF4-FFF2-40B4-BE49-F238E27FC236}">
                  <a16:creationId xmlns:a16="http://schemas.microsoft.com/office/drawing/2014/main" id="{6237AD6D-61A1-4B48-BE1F-49B1B04214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0700" y="4333875"/>
              <a:ext cx="358775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500 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12" name="Rectangle 23">
              <a:extLst>
                <a:ext uri="{FF2B5EF4-FFF2-40B4-BE49-F238E27FC236}">
                  <a16:creationId xmlns:a16="http://schemas.microsoft.com/office/drawing/2014/main" id="{0FACF451-CEBC-4F65-B659-2A24508460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450" y="4333875"/>
              <a:ext cx="250825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bp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13" name="Rectangle 24">
              <a:extLst>
                <a:ext uri="{FF2B5EF4-FFF2-40B4-BE49-F238E27FC236}">
                  <a16:creationId xmlns:a16="http://schemas.microsoft.com/office/drawing/2014/main" id="{EDEC63C7-03F4-4DE0-A254-A44C48673F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8700" y="4333875"/>
              <a:ext cx="40481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PCR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14" name="Rectangle 25">
              <a:extLst>
                <a:ext uri="{FF2B5EF4-FFF2-40B4-BE49-F238E27FC236}">
                  <a16:creationId xmlns:a16="http://schemas.microsoft.com/office/drawing/2014/main" id="{042F2331-ED72-46E4-85A5-74EB752188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3663" y="4341813"/>
              <a:ext cx="249238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产物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15" name="Rectangle 26">
              <a:extLst>
                <a:ext uri="{FF2B5EF4-FFF2-40B4-BE49-F238E27FC236}">
                  <a16:creationId xmlns:a16="http://schemas.microsoft.com/office/drawing/2014/main" id="{3354B209-0A46-4526-99E9-ADC68D65F9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0363" y="3854450"/>
              <a:ext cx="58261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7743bp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16" name="Rectangle 27">
              <a:extLst>
                <a:ext uri="{FF2B5EF4-FFF2-40B4-BE49-F238E27FC236}">
                  <a16:creationId xmlns:a16="http://schemas.microsoft.com/office/drawing/2014/main" id="{26DDBCAC-0067-4CAD-B66B-7AAE010A6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0363" y="4038600"/>
              <a:ext cx="58261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6623bp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17" name="Rectangle 28">
              <a:extLst>
                <a:ext uri="{FF2B5EF4-FFF2-40B4-BE49-F238E27FC236}">
                  <a16:creationId xmlns:a16="http://schemas.microsoft.com/office/drawing/2014/main" id="{F3E24991-F374-4DF5-8A2F-CC9E5F56FC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325" y="4459288"/>
              <a:ext cx="50006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925bp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18" name="Line 29">
              <a:extLst>
                <a:ext uri="{FF2B5EF4-FFF2-40B4-BE49-F238E27FC236}">
                  <a16:creationId xmlns:a16="http://schemas.microsoft.com/office/drawing/2014/main" id="{6107F129-B969-4705-8642-81E7A572D2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2175" y="3944938"/>
              <a:ext cx="231775" cy="71438"/>
            </a:xfrm>
            <a:prstGeom prst="line">
              <a:avLst/>
            </a:prstGeom>
            <a:noFill/>
            <a:ln w="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319" name="Line 30">
              <a:extLst>
                <a:ext uri="{FF2B5EF4-FFF2-40B4-BE49-F238E27FC236}">
                  <a16:creationId xmlns:a16="http://schemas.microsoft.com/office/drawing/2014/main" id="{51DF1F1F-83CC-498F-B9BC-98173E8B4A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62175" y="4089400"/>
              <a:ext cx="155575" cy="71438"/>
            </a:xfrm>
            <a:prstGeom prst="line">
              <a:avLst/>
            </a:prstGeom>
            <a:noFill/>
            <a:ln w="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320" name="Line 31">
              <a:extLst>
                <a:ext uri="{FF2B5EF4-FFF2-40B4-BE49-F238E27FC236}">
                  <a16:creationId xmlns:a16="http://schemas.microsoft.com/office/drawing/2014/main" id="{99F602F4-0402-470A-99DB-D0A0B9B3E5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2175" y="4564063"/>
              <a:ext cx="155575" cy="1588"/>
            </a:xfrm>
            <a:prstGeom prst="line">
              <a:avLst/>
            </a:prstGeom>
            <a:noFill/>
            <a:ln w="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9321" name="Picture 32">
              <a:extLst>
                <a:ext uri="{FF2B5EF4-FFF2-40B4-BE49-F238E27FC236}">
                  <a16:creationId xmlns:a16="http://schemas.microsoft.com/office/drawing/2014/main" id="{E20FD84C-26EE-4E72-A710-952981B87F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7588" y="3367088"/>
              <a:ext cx="1668463" cy="2019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9322" name="Rectangle 33">
              <a:extLst>
                <a:ext uri="{FF2B5EF4-FFF2-40B4-BE49-F238E27FC236}">
                  <a16:creationId xmlns:a16="http://schemas.microsoft.com/office/drawing/2014/main" id="{B959CBA7-54C5-4FB9-AB32-2F88CE81A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6975" y="3195638"/>
              <a:ext cx="1493838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M       1        2       M 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23" name="Rectangle 34">
              <a:extLst>
                <a:ext uri="{FF2B5EF4-FFF2-40B4-BE49-F238E27FC236}">
                  <a16:creationId xmlns:a16="http://schemas.microsoft.com/office/drawing/2014/main" id="{88D0D3B0-382D-46A0-9DAD-2F4C9DDAE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1775" y="3783013"/>
              <a:ext cx="225425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M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24" name="Rectangle 35">
              <a:extLst>
                <a:ext uri="{FF2B5EF4-FFF2-40B4-BE49-F238E27FC236}">
                  <a16:creationId xmlns:a16="http://schemas.microsoft.com/office/drawing/2014/main" id="{07D2A436-7A4D-402E-8676-377475E23D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5763" y="3790950"/>
              <a:ext cx="168275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：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25" name="Rectangle 36">
              <a:extLst>
                <a:ext uri="{FF2B5EF4-FFF2-40B4-BE49-F238E27FC236}">
                  <a16:creationId xmlns:a16="http://schemas.microsoft.com/office/drawing/2014/main" id="{67FFD32D-B052-4E5D-AD06-0361FE86B0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450" y="3790950"/>
              <a:ext cx="168275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λ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26" name="Rectangle 37">
              <a:extLst>
                <a:ext uri="{FF2B5EF4-FFF2-40B4-BE49-F238E27FC236}">
                  <a16:creationId xmlns:a16="http://schemas.microsoft.com/office/drawing/2014/main" id="{C9DA2C87-1F6D-447C-AA32-FB612D753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550" y="3783013"/>
              <a:ext cx="12541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-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27" name="Rectangle 38">
              <a:extLst>
                <a:ext uri="{FF2B5EF4-FFF2-40B4-BE49-F238E27FC236}">
                  <a16:creationId xmlns:a16="http://schemas.microsoft.com/office/drawing/2014/main" id="{EDE6B021-DB1E-4B1E-865D-14CD85EDED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1525" y="3784600"/>
              <a:ext cx="433388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 i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EcoT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28" name="Rectangle 39">
              <a:extLst>
                <a:ext uri="{FF2B5EF4-FFF2-40B4-BE49-F238E27FC236}">
                  <a16:creationId xmlns:a16="http://schemas.microsoft.com/office/drawing/2014/main" id="{B6A495D4-D6C6-43BA-AE30-89A495906F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5063" y="3783013"/>
              <a:ext cx="96996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14 I Marker 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29" name="Rectangle 40">
              <a:extLst>
                <a:ext uri="{FF2B5EF4-FFF2-40B4-BE49-F238E27FC236}">
                  <a16:creationId xmlns:a16="http://schemas.microsoft.com/office/drawing/2014/main" id="{6774BA48-F898-4EC4-AB03-7CDE408D86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1775" y="4059238"/>
              <a:ext cx="19526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 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30" name="Rectangle 41">
              <a:extLst>
                <a:ext uri="{FF2B5EF4-FFF2-40B4-BE49-F238E27FC236}">
                  <a16:creationId xmlns:a16="http://schemas.microsoft.com/office/drawing/2014/main" id="{90F4D0C9-C13B-462B-8258-D7AD23D876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5600" y="4067175"/>
              <a:ext cx="168275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：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31" name="Rectangle 42">
              <a:extLst>
                <a:ext uri="{FF2B5EF4-FFF2-40B4-BE49-F238E27FC236}">
                  <a16:creationId xmlns:a16="http://schemas.microsoft.com/office/drawing/2014/main" id="{FF2B8C80-CB4A-4BC5-822C-2DF5EC50BC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0700" y="4059238"/>
              <a:ext cx="484188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6,012 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32" name="Rectangle 43">
              <a:extLst>
                <a:ext uri="{FF2B5EF4-FFF2-40B4-BE49-F238E27FC236}">
                  <a16:creationId xmlns:a16="http://schemas.microsoft.com/office/drawing/2014/main" id="{7784F0B8-0E13-4EC4-990A-5474A0451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8688" y="4059238"/>
              <a:ext cx="250825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bp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33" name="Rectangle 44">
              <a:extLst>
                <a:ext uri="{FF2B5EF4-FFF2-40B4-BE49-F238E27FC236}">
                  <a16:creationId xmlns:a16="http://schemas.microsoft.com/office/drawing/2014/main" id="{964CB9A8-4E1F-4E2E-9123-F2E0AB054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0938" y="4059238"/>
              <a:ext cx="40481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PCR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34" name="Rectangle 45">
              <a:extLst>
                <a:ext uri="{FF2B5EF4-FFF2-40B4-BE49-F238E27FC236}">
                  <a16:creationId xmlns:a16="http://schemas.microsoft.com/office/drawing/2014/main" id="{0BE46187-0960-4DA1-AFC3-95CA4C9C38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5900" y="4067175"/>
              <a:ext cx="249238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产物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35" name="Rectangle 46">
              <a:extLst>
                <a:ext uri="{FF2B5EF4-FFF2-40B4-BE49-F238E27FC236}">
                  <a16:creationId xmlns:a16="http://schemas.microsoft.com/office/drawing/2014/main" id="{A0FFA80E-48D2-4B75-A2C9-9E0C473163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1775" y="4333875"/>
              <a:ext cx="19526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2 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36" name="Rectangle 47">
              <a:extLst>
                <a:ext uri="{FF2B5EF4-FFF2-40B4-BE49-F238E27FC236}">
                  <a16:creationId xmlns:a16="http://schemas.microsoft.com/office/drawing/2014/main" id="{A8CBDD9A-D141-4F3B-9819-F6E42C784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5600" y="4341813"/>
              <a:ext cx="168275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：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37" name="Rectangle 48">
              <a:extLst>
                <a:ext uri="{FF2B5EF4-FFF2-40B4-BE49-F238E27FC236}">
                  <a16:creationId xmlns:a16="http://schemas.microsoft.com/office/drawing/2014/main" id="{24BD5395-6852-40A5-884C-C41BC6905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0700" y="4333875"/>
              <a:ext cx="358775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500 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38" name="Rectangle 49">
              <a:extLst>
                <a:ext uri="{FF2B5EF4-FFF2-40B4-BE49-F238E27FC236}">
                  <a16:creationId xmlns:a16="http://schemas.microsoft.com/office/drawing/2014/main" id="{C2CF96A4-2D60-4AC9-B4EE-AC7FCE3D0A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450" y="4333875"/>
              <a:ext cx="250825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bp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39" name="Rectangle 50">
              <a:extLst>
                <a:ext uri="{FF2B5EF4-FFF2-40B4-BE49-F238E27FC236}">
                  <a16:creationId xmlns:a16="http://schemas.microsoft.com/office/drawing/2014/main" id="{D9CDAF4E-2541-4F88-BF9D-CEF9526F6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8700" y="4333875"/>
              <a:ext cx="40481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PCR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40" name="Rectangle 51">
              <a:extLst>
                <a:ext uri="{FF2B5EF4-FFF2-40B4-BE49-F238E27FC236}">
                  <a16:creationId xmlns:a16="http://schemas.microsoft.com/office/drawing/2014/main" id="{2B197AAA-DFBA-4350-93C7-C6844083A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3663" y="4341813"/>
              <a:ext cx="249238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产物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41" name="Rectangle 52">
              <a:extLst>
                <a:ext uri="{FF2B5EF4-FFF2-40B4-BE49-F238E27FC236}">
                  <a16:creationId xmlns:a16="http://schemas.microsoft.com/office/drawing/2014/main" id="{2AE885F0-5BC6-45DB-AD05-EB2F6D9CE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0363" y="3854450"/>
              <a:ext cx="58261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7743bp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42" name="Rectangle 53">
              <a:extLst>
                <a:ext uri="{FF2B5EF4-FFF2-40B4-BE49-F238E27FC236}">
                  <a16:creationId xmlns:a16="http://schemas.microsoft.com/office/drawing/2014/main" id="{792AEF83-6DDC-44B6-A41D-7C4DA3D6BC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0363" y="4038600"/>
              <a:ext cx="58261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6623bp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43" name="Rectangle 54">
              <a:extLst>
                <a:ext uri="{FF2B5EF4-FFF2-40B4-BE49-F238E27FC236}">
                  <a16:creationId xmlns:a16="http://schemas.microsoft.com/office/drawing/2014/main" id="{DC609418-19F8-4C7B-939C-3BA3DEB8EE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325" y="4459288"/>
              <a:ext cx="500063" cy="20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Char char="•"/>
                <a:defRPr sz="3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45000"/>
                </a:spcBef>
                <a:spcAft>
                  <a:spcPct val="20000"/>
                </a:spcAft>
                <a:buClr>
                  <a:schemeClr val="tx2"/>
                </a:buClr>
                <a:buFont typeface="Times New Roman" panose="02020603050405020304" pitchFamily="18" charset="0"/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zh-CN" altLang="zh-CN" sz="12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925bp</a:t>
              </a:r>
              <a:endParaRPr lang="zh-CN" altLang="zh-CN" sz="1800">
                <a:ea typeface="宋体" panose="02010600030101010101" pitchFamily="2" charset="-122"/>
              </a:endParaRPr>
            </a:p>
          </p:txBody>
        </p:sp>
        <p:sp>
          <p:nvSpPr>
            <p:cNvPr id="139344" name="Line 55">
              <a:extLst>
                <a:ext uri="{FF2B5EF4-FFF2-40B4-BE49-F238E27FC236}">
                  <a16:creationId xmlns:a16="http://schemas.microsoft.com/office/drawing/2014/main" id="{79F71BF5-744F-47E3-99CB-9A74563435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2175" y="3944938"/>
              <a:ext cx="231775" cy="71438"/>
            </a:xfrm>
            <a:prstGeom prst="line">
              <a:avLst/>
            </a:prstGeom>
            <a:noFill/>
            <a:ln w="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345" name="Line 56">
              <a:extLst>
                <a:ext uri="{FF2B5EF4-FFF2-40B4-BE49-F238E27FC236}">
                  <a16:creationId xmlns:a16="http://schemas.microsoft.com/office/drawing/2014/main" id="{9F4F3C57-137B-4DAE-B9B3-936AB901AF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62175" y="4089400"/>
              <a:ext cx="155575" cy="71438"/>
            </a:xfrm>
            <a:prstGeom prst="line">
              <a:avLst/>
            </a:prstGeom>
            <a:noFill/>
            <a:ln w="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346" name="Line 57">
              <a:extLst>
                <a:ext uri="{FF2B5EF4-FFF2-40B4-BE49-F238E27FC236}">
                  <a16:creationId xmlns:a16="http://schemas.microsoft.com/office/drawing/2014/main" id="{B6BB8622-6C52-49A3-82C6-B234858093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2175" y="4564063"/>
              <a:ext cx="155575" cy="1588"/>
            </a:xfrm>
            <a:prstGeom prst="line">
              <a:avLst/>
            </a:prstGeom>
            <a:noFill/>
            <a:ln w="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9E47AB6-4582-4DD4-A875-692235416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89</a:t>
            </a:fld>
            <a:endParaRPr lang="en-US" altLang="zh-C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72769E-6 L 0.00035 0.0551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758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30591E-6 L -0.00157 -0.0595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299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2352E-6 L -3.33333E-6 0.0597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9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18192E-6 L -1.38889E-6 -0.0595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9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2352E-6 L -3.33333E-6 0.0597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9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90498E-6 L -2.77778E-6 -0.0491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457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18192E-6 L -1.38889E-6 -0.0595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9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90498E-6 L 1.94444E-6 0.0563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5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5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35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35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35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35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35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35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35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35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359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359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35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35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35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35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35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35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35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35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35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35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35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35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35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35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35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35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35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35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359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359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A3174D8-A5B4-4669-952C-09A170DE5F13}"/>
              </a:ext>
            </a:extLst>
          </p:cNvPr>
          <p:cNvSpPr/>
          <p:nvPr/>
        </p:nvSpPr>
        <p:spPr>
          <a:xfrm>
            <a:off x="228600" y="228600"/>
            <a:ext cx="723900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450850" indent="-450850" eaLnBrk="1" hangingPunct="1">
              <a:lnSpc>
                <a:spcPct val="90000"/>
              </a:lnSpc>
            </a:pPr>
            <a:r>
              <a:rPr lang="en-US" altLang="zh-CN" sz="3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DNA</a:t>
            </a:r>
            <a:r>
              <a:rPr lang="zh-CN" altLang="en-US" sz="3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双螺旋结构和中心法则的确立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3E6D29F-D55D-4752-A1FD-E8D07ABE19CE}"/>
              </a:ext>
            </a:extLst>
          </p:cNvPr>
          <p:cNvSpPr/>
          <p:nvPr/>
        </p:nvSpPr>
        <p:spPr>
          <a:xfrm>
            <a:off x="609600" y="1467357"/>
            <a:ext cx="7162800" cy="4050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1950.  Chargaff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法则</a:t>
            </a: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1953. 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揭示</a:t>
            </a: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双螺旋结构</a:t>
            </a:r>
            <a:endParaRPr kumimoji="0" lang="en-US" altLang="zh-CN" sz="28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J. D. Watson &amp; F. Crick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1958. DNA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半保留复制</a:t>
            </a:r>
            <a:endParaRPr kumimoji="0" lang="en-US" altLang="zh-CN" sz="28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梅塞尔松 </a:t>
            </a:r>
            <a:r>
              <a:rPr kumimoji="0"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&amp; </a:t>
            </a:r>
            <a:r>
              <a:rPr kumimoji="0"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斯塔尔</a:t>
            </a:r>
            <a:endParaRPr kumimoji="0" lang="en-US" altLang="zh-CN" sz="28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图片 7" descr="imagem2473.png">
            <a:extLst>
              <a:ext uri="{FF2B5EF4-FFF2-40B4-BE49-F238E27FC236}">
                <a16:creationId xmlns:a16="http://schemas.microsoft.com/office/drawing/2014/main" id="{BB74DA5D-16F4-43F3-B67E-46D240698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3" b="53120"/>
          <a:stretch>
            <a:fillRect/>
          </a:stretch>
        </p:blipFill>
        <p:spPr bwMode="auto">
          <a:xfrm>
            <a:off x="6019800" y="1439943"/>
            <a:ext cx="2690812" cy="131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8">
            <a:extLst>
              <a:ext uri="{FF2B5EF4-FFF2-40B4-BE49-F238E27FC236}">
                <a16:creationId xmlns:a16="http://schemas.microsoft.com/office/drawing/2014/main" id="{9FD173C1-B556-4800-9B35-A0CF6E271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8351" y="2744143"/>
            <a:ext cx="222527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1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(Erwin Chargaff)</a:t>
            </a:r>
            <a:endParaRPr lang="zh-CN" altLang="en-US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82F5AEA3-9136-4BEB-A5F1-771EFBBA1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120" y="3269947"/>
            <a:ext cx="1654492" cy="2979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0911_a">
            <a:extLst>
              <a:ext uri="{FF2B5EF4-FFF2-40B4-BE49-F238E27FC236}">
                <a16:creationId xmlns:a16="http://schemas.microsoft.com/office/drawing/2014/main" id="{FA3CC39D-A78C-46DF-AF55-234AE89B4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104" y="4391881"/>
            <a:ext cx="1541463" cy="185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A31F50B8-F498-4DA7-A741-C2969ACCE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A34A-120C-49EE-A354-834B0787434C}" type="slidenum">
              <a:rPr lang="en-US" altLang="zh-CN" smtClean="0"/>
              <a:pPr/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20966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TVERSION" val="XP"/>
  <p:tag name="ISGAMESHOW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heme/theme1.xml><?xml version="1.0" encoding="utf-8"?>
<a:theme xmlns:a="http://schemas.openxmlformats.org/drawingml/2006/main" name="1_C6eActiveLectureQuestions">
  <a:themeElements>
    <a:clrScheme name="1_C6eActiveLectureQuestions 14">
      <a:dk1>
        <a:srgbClr val="000000"/>
      </a:dk1>
      <a:lt1>
        <a:srgbClr val="FFFFFF"/>
      </a:lt1>
      <a:dk2>
        <a:srgbClr val="333399"/>
      </a:dk2>
      <a:lt2>
        <a:srgbClr val="000000"/>
      </a:lt2>
      <a:accent1>
        <a:srgbClr val="B7DAB8"/>
      </a:accent1>
      <a:accent2>
        <a:srgbClr val="005472"/>
      </a:accent2>
      <a:accent3>
        <a:srgbClr val="FFFFFF"/>
      </a:accent3>
      <a:accent4>
        <a:srgbClr val="000000"/>
      </a:accent4>
      <a:accent5>
        <a:srgbClr val="D8EAD8"/>
      </a:accent5>
      <a:accent6>
        <a:srgbClr val="004B67"/>
      </a:accent6>
      <a:hlink>
        <a:srgbClr val="009999"/>
      </a:hlink>
      <a:folHlink>
        <a:srgbClr val="99CC00"/>
      </a:folHlink>
    </a:clrScheme>
    <a:fontScheme name="1_C6eActiveLectureQuestions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5400000" scaled="1"/>
        </a:gradFill>
        <a:ln w="349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5400000" scaled="1"/>
        </a:gradFill>
        <a:ln w="349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6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6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6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6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6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6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6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6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6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6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6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6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6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6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6eActiveLectureQuestions">
  <a:themeElements>
    <a:clrScheme name="1_C6eActiveLectureQuestions 14">
      <a:dk1>
        <a:srgbClr val="000000"/>
      </a:dk1>
      <a:lt1>
        <a:srgbClr val="FFFFFF"/>
      </a:lt1>
      <a:dk2>
        <a:srgbClr val="333399"/>
      </a:dk2>
      <a:lt2>
        <a:srgbClr val="000000"/>
      </a:lt2>
      <a:accent1>
        <a:srgbClr val="B7DAB8"/>
      </a:accent1>
      <a:accent2>
        <a:srgbClr val="005472"/>
      </a:accent2>
      <a:accent3>
        <a:srgbClr val="FFFFFF"/>
      </a:accent3>
      <a:accent4>
        <a:srgbClr val="000000"/>
      </a:accent4>
      <a:accent5>
        <a:srgbClr val="D8EAD8"/>
      </a:accent5>
      <a:accent6>
        <a:srgbClr val="004B67"/>
      </a:accent6>
      <a:hlink>
        <a:srgbClr val="009999"/>
      </a:hlink>
      <a:folHlink>
        <a:srgbClr val="99CC00"/>
      </a:folHlink>
    </a:clrScheme>
    <a:fontScheme name="1_C6eActiveLectureQuestions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5400000" scaled="1"/>
        </a:gradFill>
        <a:ln w="349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5400000" scaled="1"/>
        </a:gradFill>
        <a:ln w="349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6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6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6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6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6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6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6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6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6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6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6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6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6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6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5346</TotalTime>
  <Words>4129</Words>
  <Application>Microsoft Office PowerPoint</Application>
  <PresentationFormat>全屏显示(4:3)</PresentationFormat>
  <Paragraphs>831</Paragraphs>
  <Slides>89</Slides>
  <Notes>41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89</vt:i4>
      </vt:variant>
    </vt:vector>
  </HeadingPairs>
  <TitlesOfParts>
    <vt:vector size="105" baseType="lpstr">
      <vt:lpstr>ヒラギノ角ゴ Pro W3</vt:lpstr>
      <vt:lpstr>黑体</vt:lpstr>
      <vt:lpstr>华文新魏</vt:lpstr>
      <vt:lpstr>楷体</vt:lpstr>
      <vt:lpstr>宋体</vt:lpstr>
      <vt:lpstr>微软雅黑</vt:lpstr>
      <vt:lpstr>Arial</vt:lpstr>
      <vt:lpstr>Symbol</vt:lpstr>
      <vt:lpstr>Tahoma</vt:lpstr>
      <vt:lpstr>Times</vt:lpstr>
      <vt:lpstr>Times New Roman</vt:lpstr>
      <vt:lpstr>Verdana</vt:lpstr>
      <vt:lpstr>Wingdings</vt:lpstr>
      <vt:lpstr>1_C6eActiveLectureQuestions</vt:lpstr>
      <vt:lpstr>2_C6eActiveLectureQuestions</vt:lpstr>
      <vt:lpstr>Image</vt:lpstr>
      <vt:lpstr>专题 1</vt:lpstr>
      <vt:lpstr>基因工程的诞生过程</vt:lpstr>
      <vt:lpstr>DNA 是遗传物质的实验证据</vt:lpstr>
      <vt:lpstr>Smooth (S) and rough (R) colonies  of S. pneumoniae.</vt:lpstr>
      <vt:lpstr>Griffith’s experiment</vt:lpstr>
      <vt:lpstr>PowerPoint 演示文稿</vt:lpstr>
      <vt:lpstr>PowerPoint 演示文稿</vt:lpstr>
      <vt:lpstr>PowerPoint 演示文稿</vt:lpstr>
      <vt:lpstr>PowerPoint 演示文稿</vt:lpstr>
      <vt:lpstr>遗传密码的破译</vt:lpstr>
      <vt:lpstr>PowerPoint 演示文稿</vt:lpstr>
      <vt:lpstr>PowerPoint 演示文稿</vt:lpstr>
      <vt:lpstr>PowerPoint 演示文稿</vt:lpstr>
      <vt:lpstr>PowerPoint 演示文稿</vt:lpstr>
      <vt:lpstr>基因工程的诞生过程</vt:lpstr>
      <vt:lpstr>PowerPoint 演示文稿</vt:lpstr>
      <vt:lpstr>DNA测序（DNA Sequencing）</vt:lpstr>
      <vt:lpstr>PowerPoint 演示文稿</vt:lpstr>
      <vt:lpstr>PowerPoint 演示文稿</vt:lpstr>
      <vt:lpstr>PowerPoint 演示文稿</vt:lpstr>
      <vt:lpstr>PowerPoint 演示文稿</vt:lpstr>
      <vt:lpstr>重组DNA表达实验的成功</vt:lpstr>
      <vt:lpstr>转基因动物问世</vt:lpstr>
      <vt:lpstr>转基因动物问世</vt:lpstr>
      <vt:lpstr>DNA重组技术的三种工具</vt:lpstr>
      <vt:lpstr>酶</vt:lpstr>
      <vt:lpstr>酶的活性中心决定了酶的功能</vt:lpstr>
      <vt:lpstr>酶的活性中心</vt:lpstr>
      <vt:lpstr>酶的活性中心包括结合位点和催化位点</vt:lpstr>
      <vt:lpstr>基因工程中的工具酶：限制性核酸内切酶</vt:lpstr>
      <vt:lpstr>PowerPoint 演示文稿</vt:lpstr>
      <vt:lpstr>限制性核酸内切酶</vt:lpstr>
      <vt:lpstr>限制性核酸内切酶</vt:lpstr>
      <vt:lpstr>限制性核酸内切酶</vt:lpstr>
      <vt:lpstr>限制性核酸内切酶酶切DNA产生不同的末端</vt:lpstr>
      <vt:lpstr>常见的限制性核酸内切酶</vt:lpstr>
      <vt:lpstr>PowerPoint 演示文稿</vt:lpstr>
      <vt:lpstr>凝胶电泳分离DNA片段</vt:lpstr>
      <vt:lpstr>PowerPoint 演示文稿</vt:lpstr>
      <vt:lpstr>PowerPoint 演示文稿</vt:lpstr>
      <vt:lpstr>PowerPoint 演示文稿</vt:lpstr>
      <vt:lpstr>基因工程中的工具酶：DNA连接酶</vt:lpstr>
      <vt:lpstr>DNA连接酶</vt:lpstr>
      <vt:lpstr>PowerPoint 演示文稿</vt:lpstr>
      <vt:lpstr>PowerPoint 演示文稿</vt:lpstr>
      <vt:lpstr>PowerPoint 演示文稿</vt:lpstr>
      <vt:lpstr>连接酶连接两个互补的黏末端</vt:lpstr>
      <vt:lpstr>连接酶连接两个平末端</vt:lpstr>
      <vt:lpstr>连接酶连接平末端和黏末端</vt:lpstr>
      <vt:lpstr>重组DNA分子可以在细菌中复制</vt:lpstr>
      <vt:lpstr>质粒可作为载体克隆DNA</vt:lpstr>
      <vt:lpstr>目的基因插入质粒载体</vt:lpstr>
      <vt:lpstr>重组DNA分子通过转化在细菌中克隆多拷贝</vt:lpstr>
      <vt:lpstr>怎样的质粒可以作为载体</vt:lpstr>
      <vt:lpstr>质粒克隆载体</vt:lpstr>
      <vt:lpstr>质粒克隆载体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筛选携带目的基因的克隆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PCR — 多聚酶链式反应， 寻找目的基因和扩增目的基因 </vt:lpstr>
      <vt:lpstr>PowerPoint 演示文稿</vt:lpstr>
      <vt:lpstr>PowerPoint 演示文稿</vt:lpstr>
      <vt:lpstr>PowerPoint 演示文稿</vt:lpstr>
      <vt:lpstr>PowerPoint 演示文稿</vt:lpstr>
    </vt:vector>
  </TitlesOfParts>
  <Company>Progressive Info. Tech.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</dc:title>
  <dc:creator>yh</dc:creator>
  <cp:lastModifiedBy>馨桐 肖</cp:lastModifiedBy>
  <cp:revision>324</cp:revision>
  <dcterms:modified xsi:type="dcterms:W3CDTF">2024-06-09T03:45:30Z</dcterms:modified>
</cp:coreProperties>
</file>